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3" r:id="rId2"/>
  </p:sldMasterIdLst>
  <p:notesMasterIdLst>
    <p:notesMasterId r:id="rId29"/>
  </p:notesMasterIdLst>
  <p:sldIdLst>
    <p:sldId id="256" r:id="rId3"/>
    <p:sldId id="283"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 id="284" r:id="rId26"/>
    <p:sldId id="280" r:id="rId27"/>
    <p:sldId id="281" r:id="rId28"/>
  </p:sldIdLst>
  <p:sldSz cx="12192000" cy="6858000"/>
  <p:notesSz cx="6858000" cy="9144000"/>
  <p:embeddedFontLst>
    <p:embeddedFont>
      <p:font typeface="Average" panose="020B0604020202020204" charset="0"/>
      <p:regular r:id="rId30"/>
    </p:embeddedFont>
    <p:embeddedFont>
      <p:font typeface="Calibri" panose="020F0502020204030204" pitchFamily="34" charset="0"/>
      <p:regular r:id="rId31"/>
      <p:bold r:id="rId32"/>
      <p:italic r:id="rId33"/>
      <p:boldItalic r:id="rId34"/>
    </p:embeddedFont>
    <p:embeddedFont>
      <p:font typeface="Lustria" panose="020B0604020202020204" charset="0"/>
      <p:regular r:id="rId35"/>
    </p:embeddedFont>
    <p:embeddedFont>
      <p:font typeface="Open Sans" panose="020B0606030504020204" pitchFamily="34" charset="0"/>
      <p:regular r:id="rId36"/>
      <p:bold r:id="rId37"/>
      <p:italic r:id="rId38"/>
      <p:boldItalic r:id="rId39"/>
    </p:embeddedFont>
    <p:embeddedFont>
      <p:font typeface="Oswald" panose="00000500000000000000" pitchFamily="2" charset="0"/>
      <p:regular r:id="rId40"/>
      <p:bold r:id="rId41"/>
    </p:embeddedFont>
    <p:embeddedFont>
      <p:font typeface="PT Serif" panose="020A0603040505020204" pitchFamily="18"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v9lSPBbl6Yhcvesmnz4g87Wut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F63BD"/>
    <a:srgbClr val="C59785"/>
    <a:srgbClr val="91C597"/>
    <a:srgbClr val="B6CEB0"/>
    <a:srgbClr val="F5F5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1548E5-4076-4A69-A183-0C8ECEE25810}">
  <a:tblStyle styleId="{531548E5-4076-4A69-A183-0C8ECEE25810}"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AEC"/>
          </a:solidFill>
        </a:fill>
      </a:tcStyle>
    </a:wholeTbl>
    <a:band1H>
      <a:tcTxStyle/>
      <a:tcStyle>
        <a:tcBdr/>
        <a:fill>
          <a:solidFill>
            <a:srgbClr val="D0D2D7"/>
          </a:solidFill>
        </a:fill>
      </a:tcStyle>
    </a:band1H>
    <a:band2H>
      <a:tcTxStyle/>
      <a:tcStyle>
        <a:tcBdr/>
      </a:tcStyle>
    </a:band2H>
    <a:band1V>
      <a:tcTxStyle/>
      <a:tcStyle>
        <a:tcBdr/>
        <a:fill>
          <a:solidFill>
            <a:srgbClr val="D0D2D7"/>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3"/>
          </a:solidFill>
        </a:fill>
      </a:tcStyle>
    </a:lastCol>
    <a:firstCol>
      <a:tcTxStyle b="on" i="off">
        <a:font>
          <a:latin typeface="Calisto MT"/>
          <a:ea typeface="Calisto MT"/>
          <a:cs typeface="Calisto MT"/>
        </a:font>
        <a:schemeClr val="lt1"/>
      </a:tcTxStyle>
      <a:tcStyle>
        <a:tcBdr/>
        <a:fill>
          <a:solidFill>
            <a:schemeClr val="accent3"/>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9"/>
  </p:normalViewPr>
  <p:slideViewPr>
    <p:cSldViewPr snapToGrid="0">
      <p:cViewPr varScale="1">
        <p:scale>
          <a:sx n="104" d="100"/>
          <a:sy n="104" d="100"/>
        </p:scale>
        <p:origin x="114"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85" name="Google Shape;2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eb72eba8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eb72eba8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eb72eba8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eb72eba82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eb72eba82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eb72eba82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feb72eba82_1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eb72eba82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eb72eba82_1_2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53473e29d3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53473e29d3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53473e29d3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53473e29d3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53473e29d3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53473e29d3_1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3473e29d3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3473e29d3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153473e29d3_1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3473e29d3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153473e29d3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88" name="Google Shape;1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53473e29d3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153473e29d3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887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82549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65" name="Google Shape;26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1"/>
        </a:solidFill>
        <a:effectLst/>
      </p:bgPr>
    </p:bg>
    <p:spTree>
      <p:nvGrpSpPr>
        <p:cNvPr id="1" name="Shape 13"/>
        <p:cNvGrpSpPr/>
        <p:nvPr/>
      </p:nvGrpSpPr>
      <p:grpSpPr>
        <a:xfrm>
          <a:off x="0" y="0"/>
          <a:ext cx="0" cy="0"/>
          <a:chOff x="0" y="0"/>
          <a:chExt cx="0" cy="0"/>
        </a:xfrm>
      </p:grpSpPr>
      <p:sp>
        <p:nvSpPr>
          <p:cNvPr id="14" name="Google Shape;14;p19"/>
          <p:cNvSpPr txBox="1">
            <a:spLocks noGrp="1"/>
          </p:cNvSpPr>
          <p:nvPr>
            <p:ph type="ctrTitle"/>
          </p:nvPr>
        </p:nvSpPr>
        <p:spPr>
          <a:xfrm>
            <a:off x="685800" y="908651"/>
            <a:ext cx="3620882" cy="3640345"/>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9"/>
          <p:cNvSpPr txBox="1">
            <a:spLocks noGrp="1"/>
          </p:cNvSpPr>
          <p:nvPr>
            <p:ph type="subTitle" idx="1"/>
          </p:nvPr>
        </p:nvSpPr>
        <p:spPr>
          <a:xfrm>
            <a:off x="705934" y="5220450"/>
            <a:ext cx="3380437" cy="570748"/>
          </a:xfrm>
          <a:prstGeom prst="rect">
            <a:avLst/>
          </a:prstGeom>
          <a:noFill/>
          <a:ln>
            <a:noFill/>
          </a:ln>
        </p:spPr>
        <p:txBody>
          <a:bodyPr spcFirstLastPara="1" wrap="square" lIns="91425" tIns="45700" rIns="91425" bIns="45700" anchor="b" anchorCtr="0">
            <a:normAutofit/>
          </a:bodyPr>
          <a:lstStyle>
            <a:lvl1pPr marR="0" lvl="0" algn="l" rtl="0">
              <a:lnSpc>
                <a:spcPct val="120000"/>
              </a:lnSpc>
              <a:spcBef>
                <a:spcPts val="1000"/>
              </a:spcBef>
              <a:spcAft>
                <a:spcPts val="0"/>
              </a:spcAft>
              <a:buClr>
                <a:schemeClr val="lt1"/>
              </a:buClr>
              <a:buSzPts val="1800"/>
              <a:buFont typeface="Arial"/>
              <a:buNone/>
              <a:defRPr sz="1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6" name="Google Shape;16;p19"/>
          <p:cNvSpPr>
            <a:spLocks noGrp="1"/>
          </p:cNvSpPr>
          <p:nvPr>
            <p:ph type="pic" idx="2"/>
          </p:nvPr>
        </p:nvSpPr>
        <p:spPr>
          <a:xfrm>
            <a:off x="4876158" y="0"/>
            <a:ext cx="7315841" cy="6858000"/>
          </a:xfrm>
          <a:prstGeom prst="rect">
            <a:avLst/>
          </a:prstGeom>
          <a:noFill/>
          <a:ln>
            <a:noFill/>
          </a:ln>
        </p:spPr>
      </p:sp>
      <p:cxnSp>
        <p:nvCxnSpPr>
          <p:cNvPr id="17" name="Google Shape;17;p19"/>
          <p:cNvCxnSpPr/>
          <p:nvPr/>
        </p:nvCxnSpPr>
        <p:spPr>
          <a:xfrm>
            <a:off x="800100" y="723900"/>
            <a:ext cx="1638300" cy="0"/>
          </a:xfrm>
          <a:prstGeom prst="straightConnector1">
            <a:avLst/>
          </a:prstGeom>
          <a:noFill/>
          <a:ln w="44450" cap="flat" cmpd="sng">
            <a:solidFill>
              <a:schemeClr val="lt1"/>
            </a:solidFill>
            <a:prstDash val="solid"/>
            <a:miter lim="800000"/>
            <a:headEnd type="none" w="sm" len="sm"/>
            <a:tailEnd type="none" w="sm" len="sm"/>
          </a:ln>
        </p:spPr>
      </p:cxnSp>
      <p:sp>
        <p:nvSpPr>
          <p:cNvPr id="18" name="Google Shape;18;p1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84"/>
        <p:cNvGrpSpPr/>
        <p:nvPr/>
      </p:nvGrpSpPr>
      <p:grpSpPr>
        <a:xfrm>
          <a:off x="0" y="0"/>
          <a:ext cx="0" cy="0"/>
          <a:chOff x="0" y="0"/>
          <a:chExt cx="0" cy="0"/>
        </a:xfrm>
      </p:grpSpPr>
      <p:cxnSp>
        <p:nvCxnSpPr>
          <p:cNvPr id="85" name="Google Shape;85;p28"/>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sp>
        <p:nvSpPr>
          <p:cNvPr id="86" name="Google Shape;86;p28"/>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28"/>
          <p:cNvSpPr txBox="1">
            <a:spLocks noGrp="1"/>
          </p:cNvSpPr>
          <p:nvPr>
            <p:ph type="body" idx="1"/>
          </p:nvPr>
        </p:nvSpPr>
        <p:spPr>
          <a:xfrm>
            <a:off x="80009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8" name="Google Shape;88;p28"/>
          <p:cNvSpPr txBox="1">
            <a:spLocks noGrp="1"/>
          </p:cNvSpPr>
          <p:nvPr>
            <p:ph type="body" idx="2"/>
          </p:nvPr>
        </p:nvSpPr>
        <p:spPr>
          <a:xfrm>
            <a:off x="80009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9" name="Google Shape;89;p28"/>
          <p:cNvSpPr txBox="1">
            <a:spLocks noGrp="1"/>
          </p:cNvSpPr>
          <p:nvPr>
            <p:ph type="body" idx="3"/>
          </p:nvPr>
        </p:nvSpPr>
        <p:spPr>
          <a:xfrm>
            <a:off x="440091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0" name="Google Shape;90;p28"/>
          <p:cNvSpPr txBox="1">
            <a:spLocks noGrp="1"/>
          </p:cNvSpPr>
          <p:nvPr>
            <p:ph type="body" idx="4"/>
          </p:nvPr>
        </p:nvSpPr>
        <p:spPr>
          <a:xfrm>
            <a:off x="440091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1" name="Google Shape;91;p28"/>
          <p:cNvSpPr txBox="1">
            <a:spLocks noGrp="1"/>
          </p:cNvSpPr>
          <p:nvPr>
            <p:ph type="body" idx="5"/>
          </p:nvPr>
        </p:nvSpPr>
        <p:spPr>
          <a:xfrm>
            <a:off x="8001739" y="2005870"/>
            <a:ext cx="3390161" cy="5267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92" name="Google Shape;92;p28"/>
          <p:cNvSpPr txBox="1">
            <a:spLocks noGrp="1"/>
          </p:cNvSpPr>
          <p:nvPr>
            <p:ph type="body" idx="6"/>
          </p:nvPr>
        </p:nvSpPr>
        <p:spPr>
          <a:xfrm>
            <a:off x="8001739" y="2552345"/>
            <a:ext cx="3390161" cy="327281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93" name="Google Shape;93;p28"/>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94" name="Google Shape;94;p2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8"/>
        <p:cNvGrpSpPr/>
        <p:nvPr/>
      </p:nvGrpSpPr>
      <p:grpSpPr>
        <a:xfrm>
          <a:off x="0" y="0"/>
          <a:ext cx="0" cy="0"/>
          <a:chOff x="0" y="0"/>
          <a:chExt cx="0" cy="0"/>
        </a:xfrm>
      </p:grpSpPr>
      <p:sp>
        <p:nvSpPr>
          <p:cNvPr id="109" name="Google Shape;109;p30"/>
          <p:cNvSpPr>
            <a:spLocks noGrp="1"/>
          </p:cNvSpPr>
          <p:nvPr>
            <p:ph type="pic" idx="2"/>
          </p:nvPr>
        </p:nvSpPr>
        <p:spPr>
          <a:xfrm>
            <a:off x="0" y="0"/>
            <a:ext cx="12192000" cy="6858000"/>
          </a:xfrm>
          <a:prstGeom prst="rect">
            <a:avLst/>
          </a:prstGeom>
          <a:noFill/>
          <a:ln>
            <a:noFill/>
          </a:ln>
        </p:spPr>
      </p:sp>
      <p:sp>
        <p:nvSpPr>
          <p:cNvPr id="110" name="Google Shape;110;p30"/>
          <p:cNvSpPr txBox="1">
            <a:spLocks noGrp="1"/>
          </p:cNvSpPr>
          <p:nvPr>
            <p:ph type="title"/>
          </p:nvPr>
        </p:nvSpPr>
        <p:spPr>
          <a:xfrm>
            <a:off x="6601766" y="1837677"/>
            <a:ext cx="4930901" cy="233482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30"/>
          <p:cNvSpPr txBox="1">
            <a:spLocks noGrp="1"/>
          </p:cNvSpPr>
          <p:nvPr>
            <p:ph type="subTitle" idx="1"/>
          </p:nvPr>
        </p:nvSpPr>
        <p:spPr>
          <a:xfrm>
            <a:off x="6347532" y="4408305"/>
            <a:ext cx="5175797" cy="909420"/>
          </a:xfrm>
          <a:prstGeom prst="rect">
            <a:avLst/>
          </a:prstGeom>
          <a:noFill/>
          <a:ln>
            <a:noFill/>
          </a:ln>
        </p:spPr>
        <p:txBody>
          <a:bodyPr spcFirstLastPara="1" wrap="square" lIns="91425" tIns="45700" rIns="91425" bIns="45700" anchor="t" anchorCtr="0">
            <a:normAutofit/>
          </a:bodyPr>
          <a:lstStyle>
            <a:lvl1pPr marR="0" lvl="0" algn="r" rtl="0">
              <a:lnSpc>
                <a:spcPct val="120000"/>
              </a:lnSpc>
              <a:spcBef>
                <a:spcPts val="1000"/>
              </a:spcBef>
              <a:spcAft>
                <a:spcPts val="0"/>
              </a:spcAft>
              <a:buClr>
                <a:schemeClr val="lt1"/>
              </a:buClr>
              <a:buSzPts val="2800"/>
              <a:buFont typeface="Arial"/>
              <a:buNone/>
              <a:defRPr sz="2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12" name="Google Shape;112;p3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0"/>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a:solidFill>
                  <a:schemeClr val="lt1"/>
                </a:solidFill>
                <a:latin typeface="Lustria"/>
                <a:ea typeface="Lustria"/>
                <a:cs typeface="Lustria"/>
                <a:sym typeface="Lustria"/>
              </a:defRPr>
            </a:lvl1pPr>
            <a:lvl2pPr marL="0" lvl="1" indent="0" algn="r">
              <a:spcBef>
                <a:spcPts val="0"/>
              </a:spcBef>
              <a:buNone/>
              <a:defRPr sz="1800">
                <a:solidFill>
                  <a:schemeClr val="lt1"/>
                </a:solidFill>
                <a:latin typeface="Lustria"/>
                <a:ea typeface="Lustria"/>
                <a:cs typeface="Lustria"/>
                <a:sym typeface="Lustria"/>
              </a:defRPr>
            </a:lvl2pPr>
            <a:lvl3pPr marL="0" lvl="2" indent="0" algn="r">
              <a:spcBef>
                <a:spcPts val="0"/>
              </a:spcBef>
              <a:buNone/>
              <a:defRPr sz="1800">
                <a:solidFill>
                  <a:schemeClr val="lt1"/>
                </a:solidFill>
                <a:latin typeface="Lustria"/>
                <a:ea typeface="Lustria"/>
                <a:cs typeface="Lustria"/>
                <a:sym typeface="Lustria"/>
              </a:defRPr>
            </a:lvl3pPr>
            <a:lvl4pPr marL="0" lvl="3" indent="0" algn="r">
              <a:spcBef>
                <a:spcPts val="0"/>
              </a:spcBef>
              <a:buNone/>
              <a:defRPr sz="1800">
                <a:solidFill>
                  <a:schemeClr val="lt1"/>
                </a:solidFill>
                <a:latin typeface="Lustria"/>
                <a:ea typeface="Lustria"/>
                <a:cs typeface="Lustria"/>
                <a:sym typeface="Lustria"/>
              </a:defRPr>
            </a:lvl4pPr>
            <a:lvl5pPr marL="0" lvl="4" indent="0" algn="r">
              <a:spcBef>
                <a:spcPts val="0"/>
              </a:spcBef>
              <a:buNone/>
              <a:defRPr sz="1800">
                <a:solidFill>
                  <a:schemeClr val="lt1"/>
                </a:solidFill>
                <a:latin typeface="Lustria"/>
                <a:ea typeface="Lustria"/>
                <a:cs typeface="Lustria"/>
                <a:sym typeface="Lustria"/>
              </a:defRPr>
            </a:lvl5pPr>
            <a:lvl6pPr marL="0" lvl="5" indent="0" algn="r">
              <a:spcBef>
                <a:spcPts val="0"/>
              </a:spcBef>
              <a:buNone/>
              <a:defRPr sz="1800">
                <a:solidFill>
                  <a:schemeClr val="lt1"/>
                </a:solidFill>
                <a:latin typeface="Lustria"/>
                <a:ea typeface="Lustria"/>
                <a:cs typeface="Lustria"/>
                <a:sym typeface="Lustria"/>
              </a:defRPr>
            </a:lvl6pPr>
            <a:lvl7pPr marL="0" lvl="6" indent="0" algn="r">
              <a:spcBef>
                <a:spcPts val="0"/>
              </a:spcBef>
              <a:buNone/>
              <a:defRPr sz="1800">
                <a:solidFill>
                  <a:schemeClr val="lt1"/>
                </a:solidFill>
                <a:latin typeface="Lustria"/>
                <a:ea typeface="Lustria"/>
                <a:cs typeface="Lustria"/>
                <a:sym typeface="Lustria"/>
              </a:defRPr>
            </a:lvl7pPr>
            <a:lvl8pPr marL="0" lvl="7" indent="0" algn="r">
              <a:spcBef>
                <a:spcPts val="0"/>
              </a:spcBef>
              <a:buNone/>
              <a:defRPr sz="1800">
                <a:solidFill>
                  <a:schemeClr val="lt1"/>
                </a:solidFill>
                <a:latin typeface="Lustria"/>
                <a:ea typeface="Lustria"/>
                <a:cs typeface="Lustria"/>
                <a:sym typeface="Lustria"/>
              </a:defRPr>
            </a:lvl8pPr>
            <a:lvl9pPr marL="0" lvl="8" indent="0" algn="r">
              <a:spcBef>
                <a:spcPts val="0"/>
              </a:spcBef>
              <a:buNone/>
              <a:defRPr sz="1800">
                <a:solidFill>
                  <a:schemeClr val="lt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cxnSp>
        <p:nvCxnSpPr>
          <p:cNvPr id="115" name="Google Shape;115;p30"/>
          <p:cNvCxnSpPr/>
          <p:nvPr/>
        </p:nvCxnSpPr>
        <p:spPr>
          <a:xfrm>
            <a:off x="800476" y="723900"/>
            <a:ext cx="10610474" cy="0"/>
          </a:xfrm>
          <a:prstGeom prst="straightConnector1">
            <a:avLst/>
          </a:prstGeom>
          <a:noFill/>
          <a:ln w="44450" cap="flat" cmpd="sng">
            <a:solidFill>
              <a:srgbClr val="FFFFFF"/>
            </a:solidFill>
            <a:prstDash val="solid"/>
            <a:miter lim="800000"/>
            <a:headEnd type="none" w="sm" len="sm"/>
            <a:tailEnd type="none" w="sm" len="sm"/>
          </a:ln>
          <a:effectLst>
            <a:outerShdw blurRad="50800" dist="25400" dir="2700000" sx="99000" sy="99000" algn="tl" rotWithShape="0">
              <a:srgbClr val="000000">
                <a:alpha val="20000"/>
              </a:srgbClr>
            </a:outerShdw>
          </a:effectLst>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16"/>
        <p:cNvGrpSpPr/>
        <p:nvPr/>
      </p:nvGrpSpPr>
      <p:grpSpPr>
        <a:xfrm>
          <a:off x="0" y="0"/>
          <a:ext cx="0" cy="0"/>
          <a:chOff x="0" y="0"/>
          <a:chExt cx="0" cy="0"/>
        </a:xfrm>
      </p:grpSpPr>
      <p:sp>
        <p:nvSpPr>
          <p:cNvPr id="117" name="Google Shape;117;p31"/>
          <p:cNvSpPr txBox="1">
            <a:spLocks noGrp="1"/>
          </p:cNvSpPr>
          <p:nvPr>
            <p:ph type="ctrTitle"/>
          </p:nvPr>
        </p:nvSpPr>
        <p:spPr>
          <a:xfrm>
            <a:off x="695325" y="4296094"/>
            <a:ext cx="10782299" cy="110062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lt1"/>
              </a:buClr>
              <a:buSzPts val="4000"/>
              <a:buFont typeface="Open Sans"/>
              <a:buNone/>
              <a:defRPr sz="4000" b="0"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31"/>
          <p:cNvSpPr txBox="1">
            <a:spLocks noGrp="1"/>
          </p:cNvSpPr>
          <p:nvPr>
            <p:ph type="subTitle" idx="1"/>
          </p:nvPr>
        </p:nvSpPr>
        <p:spPr>
          <a:xfrm>
            <a:off x="695324" y="5533242"/>
            <a:ext cx="9972675" cy="543505"/>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lt1"/>
              </a:buClr>
              <a:buSzPts val="1800"/>
              <a:buFont typeface="Arial"/>
              <a:buNone/>
              <a:defRPr sz="1800" b="0" i="0" u="none" strike="noStrike" cap="none">
                <a:solidFill>
                  <a:schemeClr val="lt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119" name="Google Shape;119;p31"/>
          <p:cNvSpPr>
            <a:spLocks noGrp="1"/>
          </p:cNvSpPr>
          <p:nvPr>
            <p:ph type="pic" idx="2"/>
          </p:nvPr>
        </p:nvSpPr>
        <p:spPr>
          <a:xfrm>
            <a:off x="800100" y="727075"/>
            <a:ext cx="5176838" cy="3071813"/>
          </a:xfrm>
          <a:prstGeom prst="rect">
            <a:avLst/>
          </a:prstGeom>
          <a:noFill/>
          <a:ln>
            <a:noFill/>
          </a:ln>
        </p:spPr>
      </p:sp>
      <p:sp>
        <p:nvSpPr>
          <p:cNvPr id="120" name="Google Shape;120;p31"/>
          <p:cNvSpPr>
            <a:spLocks noGrp="1"/>
          </p:cNvSpPr>
          <p:nvPr>
            <p:ph type="pic" idx="3"/>
          </p:nvPr>
        </p:nvSpPr>
        <p:spPr>
          <a:xfrm>
            <a:off x="6146800" y="727075"/>
            <a:ext cx="5245100" cy="3070225"/>
          </a:xfrm>
          <a:prstGeom prst="rect">
            <a:avLst/>
          </a:prstGeom>
          <a:noFill/>
          <a:ln>
            <a:noFill/>
          </a:ln>
        </p:spPr>
      </p:sp>
      <p:cxnSp>
        <p:nvCxnSpPr>
          <p:cNvPr id="121" name="Google Shape;121;p31"/>
          <p:cNvCxnSpPr/>
          <p:nvPr/>
        </p:nvCxnSpPr>
        <p:spPr>
          <a:xfrm>
            <a:off x="800100" y="4144434"/>
            <a:ext cx="10629900" cy="0"/>
          </a:xfrm>
          <a:prstGeom prst="straightConnector1">
            <a:avLst/>
          </a:prstGeom>
          <a:noFill/>
          <a:ln w="44450" cap="flat" cmpd="sng">
            <a:solidFill>
              <a:schemeClr val="lt1"/>
            </a:solidFill>
            <a:prstDash val="solid"/>
            <a:miter lim="800000"/>
            <a:headEnd type="none" w="sm" len="sm"/>
            <a:tailEnd type="none" w="sm" len="sm"/>
          </a:ln>
        </p:spPr>
      </p:cxnSp>
      <p:sp>
        <p:nvSpPr>
          <p:cNvPr id="122" name="Google Shape;122;p31"/>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1"/>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1"/>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a:solidFill>
                  <a:schemeClr val="lt1"/>
                </a:solidFill>
                <a:latin typeface="Lustria"/>
                <a:ea typeface="Lustria"/>
                <a:cs typeface="Lustria"/>
                <a:sym typeface="Lustria"/>
              </a:defRPr>
            </a:lvl1pPr>
            <a:lvl2pPr marL="0" lvl="1" indent="0" algn="r">
              <a:spcBef>
                <a:spcPts val="0"/>
              </a:spcBef>
              <a:buNone/>
              <a:defRPr sz="1800">
                <a:solidFill>
                  <a:schemeClr val="lt1"/>
                </a:solidFill>
                <a:latin typeface="Lustria"/>
                <a:ea typeface="Lustria"/>
                <a:cs typeface="Lustria"/>
                <a:sym typeface="Lustria"/>
              </a:defRPr>
            </a:lvl2pPr>
            <a:lvl3pPr marL="0" lvl="2" indent="0" algn="r">
              <a:spcBef>
                <a:spcPts val="0"/>
              </a:spcBef>
              <a:buNone/>
              <a:defRPr sz="1800">
                <a:solidFill>
                  <a:schemeClr val="lt1"/>
                </a:solidFill>
                <a:latin typeface="Lustria"/>
                <a:ea typeface="Lustria"/>
                <a:cs typeface="Lustria"/>
                <a:sym typeface="Lustria"/>
              </a:defRPr>
            </a:lvl3pPr>
            <a:lvl4pPr marL="0" lvl="3" indent="0" algn="r">
              <a:spcBef>
                <a:spcPts val="0"/>
              </a:spcBef>
              <a:buNone/>
              <a:defRPr sz="1800">
                <a:solidFill>
                  <a:schemeClr val="lt1"/>
                </a:solidFill>
                <a:latin typeface="Lustria"/>
                <a:ea typeface="Lustria"/>
                <a:cs typeface="Lustria"/>
                <a:sym typeface="Lustria"/>
              </a:defRPr>
            </a:lvl4pPr>
            <a:lvl5pPr marL="0" lvl="4" indent="0" algn="r">
              <a:spcBef>
                <a:spcPts val="0"/>
              </a:spcBef>
              <a:buNone/>
              <a:defRPr sz="1800">
                <a:solidFill>
                  <a:schemeClr val="lt1"/>
                </a:solidFill>
                <a:latin typeface="Lustria"/>
                <a:ea typeface="Lustria"/>
                <a:cs typeface="Lustria"/>
                <a:sym typeface="Lustria"/>
              </a:defRPr>
            </a:lvl5pPr>
            <a:lvl6pPr marL="0" lvl="5" indent="0" algn="r">
              <a:spcBef>
                <a:spcPts val="0"/>
              </a:spcBef>
              <a:buNone/>
              <a:defRPr sz="1800">
                <a:solidFill>
                  <a:schemeClr val="lt1"/>
                </a:solidFill>
                <a:latin typeface="Lustria"/>
                <a:ea typeface="Lustria"/>
                <a:cs typeface="Lustria"/>
                <a:sym typeface="Lustria"/>
              </a:defRPr>
            </a:lvl6pPr>
            <a:lvl7pPr marL="0" lvl="6" indent="0" algn="r">
              <a:spcBef>
                <a:spcPts val="0"/>
              </a:spcBef>
              <a:buNone/>
              <a:defRPr sz="1800">
                <a:solidFill>
                  <a:schemeClr val="lt1"/>
                </a:solidFill>
                <a:latin typeface="Lustria"/>
                <a:ea typeface="Lustria"/>
                <a:cs typeface="Lustria"/>
                <a:sym typeface="Lustria"/>
              </a:defRPr>
            </a:lvl7pPr>
            <a:lvl8pPr marL="0" lvl="7" indent="0" algn="r">
              <a:spcBef>
                <a:spcPts val="0"/>
              </a:spcBef>
              <a:buNone/>
              <a:defRPr sz="1800">
                <a:solidFill>
                  <a:schemeClr val="lt1"/>
                </a:solidFill>
                <a:latin typeface="Lustria"/>
                <a:ea typeface="Lustria"/>
                <a:cs typeface="Lustria"/>
                <a:sym typeface="Lustria"/>
              </a:defRPr>
            </a:lvl8pPr>
            <a:lvl9pPr marL="0" lvl="8" indent="0" algn="r">
              <a:spcBef>
                <a:spcPts val="0"/>
              </a:spcBef>
              <a:buNone/>
              <a:defRPr sz="1800">
                <a:solidFill>
                  <a:schemeClr val="lt1"/>
                </a:solidFill>
                <a:latin typeface="Lustria"/>
                <a:ea typeface="Lustria"/>
                <a:cs typeface="Lustria"/>
                <a:sym typeface="Lustria"/>
              </a:defRPr>
            </a:lvl9pPr>
          </a:lstStyle>
          <a:p>
            <a:pPr marL="0" lvl="0" indent="0" algn="r"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5"/>
        <p:cNvGrpSpPr/>
        <p:nvPr/>
      </p:nvGrpSpPr>
      <p:grpSpPr>
        <a:xfrm>
          <a:off x="0" y="0"/>
          <a:ext cx="0" cy="0"/>
          <a:chOff x="0" y="0"/>
          <a:chExt cx="0" cy="0"/>
        </a:xfrm>
      </p:grpSpPr>
      <p:sp>
        <p:nvSpPr>
          <p:cNvPr id="126" name="Google Shape;126;gfeb72eba82_1_66"/>
          <p:cNvSpPr txBox="1">
            <a:spLocks noGrp="1"/>
          </p:cNvSpPr>
          <p:nvPr>
            <p:ph type="title"/>
          </p:nvPr>
        </p:nvSpPr>
        <p:spPr>
          <a:xfrm>
            <a:off x="653667" y="701800"/>
            <a:ext cx="8302800" cy="54543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Clr>
                <a:schemeClr val="lt1"/>
              </a:buClr>
              <a:buSzPts val="6400"/>
              <a:buChar char="●"/>
              <a:defRPr sz="6400">
                <a:solidFill>
                  <a:schemeClr val="lt1"/>
                </a:solidFill>
              </a:defRPr>
            </a:lvl1pPr>
            <a:lvl2pPr lvl="1" rtl="0">
              <a:spcBef>
                <a:spcPts val="0"/>
              </a:spcBef>
              <a:spcAft>
                <a:spcPts val="0"/>
              </a:spcAft>
              <a:buClr>
                <a:schemeClr val="lt1"/>
              </a:buClr>
              <a:buSzPts val="6400"/>
              <a:buChar char="○"/>
              <a:defRPr sz="6400">
                <a:solidFill>
                  <a:schemeClr val="lt1"/>
                </a:solidFill>
              </a:defRPr>
            </a:lvl2pPr>
            <a:lvl3pPr lvl="2" rtl="0">
              <a:spcBef>
                <a:spcPts val="0"/>
              </a:spcBef>
              <a:spcAft>
                <a:spcPts val="0"/>
              </a:spcAft>
              <a:buClr>
                <a:schemeClr val="lt1"/>
              </a:buClr>
              <a:buSzPts val="6400"/>
              <a:buChar char="■"/>
              <a:defRPr sz="6400">
                <a:solidFill>
                  <a:schemeClr val="lt1"/>
                </a:solidFill>
              </a:defRPr>
            </a:lvl3pPr>
            <a:lvl4pPr lvl="3" rtl="0">
              <a:spcBef>
                <a:spcPts val="0"/>
              </a:spcBef>
              <a:spcAft>
                <a:spcPts val="0"/>
              </a:spcAft>
              <a:buClr>
                <a:schemeClr val="lt1"/>
              </a:buClr>
              <a:buSzPts val="6400"/>
              <a:buChar char="●"/>
              <a:defRPr sz="6400">
                <a:solidFill>
                  <a:schemeClr val="lt1"/>
                </a:solidFill>
              </a:defRPr>
            </a:lvl4pPr>
            <a:lvl5pPr lvl="4" rtl="0">
              <a:spcBef>
                <a:spcPts val="0"/>
              </a:spcBef>
              <a:spcAft>
                <a:spcPts val="0"/>
              </a:spcAft>
              <a:buClr>
                <a:schemeClr val="lt1"/>
              </a:buClr>
              <a:buSzPts val="6400"/>
              <a:buChar char="○"/>
              <a:defRPr sz="6400">
                <a:solidFill>
                  <a:schemeClr val="lt1"/>
                </a:solidFill>
              </a:defRPr>
            </a:lvl5pPr>
            <a:lvl6pPr lvl="5" rtl="0">
              <a:spcBef>
                <a:spcPts val="0"/>
              </a:spcBef>
              <a:spcAft>
                <a:spcPts val="0"/>
              </a:spcAft>
              <a:buClr>
                <a:schemeClr val="lt1"/>
              </a:buClr>
              <a:buSzPts val="6400"/>
              <a:buChar char="■"/>
              <a:defRPr sz="6400">
                <a:solidFill>
                  <a:schemeClr val="lt1"/>
                </a:solidFill>
              </a:defRPr>
            </a:lvl6pPr>
            <a:lvl7pPr lvl="6" rtl="0">
              <a:spcBef>
                <a:spcPts val="0"/>
              </a:spcBef>
              <a:spcAft>
                <a:spcPts val="0"/>
              </a:spcAft>
              <a:buClr>
                <a:schemeClr val="lt1"/>
              </a:buClr>
              <a:buSzPts val="6400"/>
              <a:buChar char="●"/>
              <a:defRPr sz="6400">
                <a:solidFill>
                  <a:schemeClr val="lt1"/>
                </a:solidFill>
              </a:defRPr>
            </a:lvl7pPr>
            <a:lvl8pPr lvl="7" rtl="0">
              <a:spcBef>
                <a:spcPts val="0"/>
              </a:spcBef>
              <a:spcAft>
                <a:spcPts val="0"/>
              </a:spcAft>
              <a:buClr>
                <a:schemeClr val="lt1"/>
              </a:buClr>
              <a:buSzPts val="6400"/>
              <a:buChar char="○"/>
              <a:defRPr sz="6400">
                <a:solidFill>
                  <a:schemeClr val="lt1"/>
                </a:solidFill>
              </a:defRPr>
            </a:lvl8pPr>
            <a:lvl9pPr lvl="8" rtl="0">
              <a:spcBef>
                <a:spcPts val="0"/>
              </a:spcBef>
              <a:spcAft>
                <a:spcPts val="0"/>
              </a:spcAft>
              <a:buClr>
                <a:schemeClr val="lt1"/>
              </a:buClr>
              <a:buSzPts val="6400"/>
              <a:buChar char="■"/>
              <a:defRPr sz="6400">
                <a:solidFill>
                  <a:schemeClr val="lt1"/>
                </a:solidFill>
              </a:defRPr>
            </a:lvl9pPr>
          </a:lstStyle>
          <a:p>
            <a:endParaRPr/>
          </a:p>
        </p:txBody>
      </p:sp>
      <p:sp>
        <p:nvSpPr>
          <p:cNvPr id="127" name="Google Shape;127;gfeb72eba82_1_66"/>
          <p:cNvSpPr txBox="1">
            <a:spLocks noGrp="1"/>
          </p:cNvSpPr>
          <p:nvPr>
            <p:ph type="sldNum" idx="12"/>
          </p:nvPr>
        </p:nvSpPr>
        <p:spPr>
          <a:xfrm>
            <a:off x="11320333" y="6241346"/>
            <a:ext cx="731700" cy="524700"/>
          </a:xfrm>
          <a:prstGeom prst="rect">
            <a:avLst/>
          </a:prstGeom>
        </p:spPr>
        <p:txBody>
          <a:bodyPr spcFirstLastPara="1" wrap="square" lIns="91425" tIns="45700" rIns="91425" bIns="457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gfeb72eba82_1_253"/>
          <p:cNvGrpSpPr/>
          <p:nvPr/>
        </p:nvGrpSpPr>
        <p:grpSpPr>
          <a:xfrm>
            <a:off x="5800234" y="3807170"/>
            <a:ext cx="591423" cy="140843"/>
            <a:chOff x="4137525" y="2915950"/>
            <a:chExt cx="869100" cy="207000"/>
          </a:xfrm>
        </p:grpSpPr>
        <p:sp>
          <p:nvSpPr>
            <p:cNvPr id="134" name="Google Shape;134;gfeb72eba82_1_253"/>
            <p:cNvSpPr/>
            <p:nvPr/>
          </p:nvSpPr>
          <p:spPr>
            <a:xfrm>
              <a:off x="446857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gfeb72eba82_1_253"/>
            <p:cNvSpPr/>
            <p:nvPr/>
          </p:nvSpPr>
          <p:spPr>
            <a:xfrm>
              <a:off x="47996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gfeb72eba82_1_253"/>
            <p:cNvSpPr/>
            <p:nvPr/>
          </p:nvSpPr>
          <p:spPr>
            <a:xfrm>
              <a:off x="41375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7" name="Google Shape;137;gfeb72eba82_1_253"/>
          <p:cNvSpPr txBox="1">
            <a:spLocks noGrp="1"/>
          </p:cNvSpPr>
          <p:nvPr>
            <p:ph type="ctrTitle"/>
          </p:nvPr>
        </p:nvSpPr>
        <p:spPr>
          <a:xfrm>
            <a:off x="895010" y="1321067"/>
            <a:ext cx="10401900" cy="23067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6400"/>
              <a:buNone/>
              <a:defRPr sz="64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endParaRPr/>
          </a:p>
        </p:txBody>
      </p:sp>
      <p:sp>
        <p:nvSpPr>
          <p:cNvPr id="138" name="Google Shape;138;gfeb72eba82_1_253"/>
          <p:cNvSpPr txBox="1">
            <a:spLocks noGrp="1"/>
          </p:cNvSpPr>
          <p:nvPr>
            <p:ph type="subTitle" idx="1"/>
          </p:nvPr>
        </p:nvSpPr>
        <p:spPr>
          <a:xfrm>
            <a:off x="895000" y="4233168"/>
            <a:ext cx="10401900" cy="10569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9" name="Google Shape;139;gfeb72eba82_1_25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0"/>
        <p:cNvGrpSpPr/>
        <p:nvPr/>
      </p:nvGrpSpPr>
      <p:grpSpPr>
        <a:xfrm>
          <a:off x="0" y="0"/>
          <a:ext cx="0" cy="0"/>
          <a:chOff x="0" y="0"/>
          <a:chExt cx="0" cy="0"/>
        </a:xfrm>
      </p:grpSpPr>
      <p:sp>
        <p:nvSpPr>
          <p:cNvPr id="141" name="Google Shape;141;gfeb72eba82_1_261"/>
          <p:cNvSpPr txBox="1">
            <a:spLocks noGrp="1"/>
          </p:cNvSpPr>
          <p:nvPr>
            <p:ph type="title"/>
          </p:nvPr>
        </p:nvSpPr>
        <p:spPr>
          <a:xfrm>
            <a:off x="895000" y="2855000"/>
            <a:ext cx="10469700" cy="11481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42" name="Google Shape;142;gfeb72eba82_1_261"/>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3"/>
        <p:cNvGrpSpPr/>
        <p:nvPr/>
      </p:nvGrpSpPr>
      <p:grpSpPr>
        <a:xfrm>
          <a:off x="0" y="0"/>
          <a:ext cx="0" cy="0"/>
          <a:chOff x="0" y="0"/>
          <a:chExt cx="0" cy="0"/>
        </a:xfrm>
      </p:grpSpPr>
      <p:sp>
        <p:nvSpPr>
          <p:cNvPr id="144" name="Google Shape;144;gfeb72eba82_1_26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5" name="Google Shape;145;gfeb72eba82_1_26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46" name="Google Shape;146;gfeb72eba82_1_264"/>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gfeb72eba82_1_26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9" name="Google Shape;149;gfeb72eba82_1_268"/>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0" name="Google Shape;150;gfeb72eba82_1_268"/>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1" name="Google Shape;151;gfeb72eba82_1_268"/>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gfeb72eba82_1_27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4" name="Google Shape;154;gfeb72eba82_1_27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
        <p:cNvGrpSpPr/>
        <p:nvPr/>
      </p:nvGrpSpPr>
      <p:grpSpPr>
        <a:xfrm>
          <a:off x="0" y="0"/>
          <a:ext cx="0" cy="0"/>
          <a:chOff x="0" y="0"/>
          <a:chExt cx="0" cy="0"/>
        </a:xfrm>
      </p:grpSpPr>
      <p:sp>
        <p:nvSpPr>
          <p:cNvPr id="156" name="Google Shape;156;gfeb72eba82_1_276"/>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57" name="Google Shape;157;gfeb72eba82_1_276"/>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8" name="Google Shape;158;gfeb72eba82_1_276"/>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20"/>
          <p:cNvSpPr txBox="1">
            <a:spLocks noGrp="1"/>
          </p:cNvSpPr>
          <p:nvPr>
            <p:ph type="body" idx="1"/>
          </p:nvPr>
        </p:nvSpPr>
        <p:spPr>
          <a:xfrm>
            <a:off x="390669" y="1789993"/>
            <a:ext cx="11407487"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24" name="Google Shape;24;p20"/>
          <p:cNvCxnSpPr/>
          <p:nvPr/>
        </p:nvCxnSpPr>
        <p:spPr>
          <a:xfrm>
            <a:off x="800100"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25" name="Google Shape;25;p2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59"/>
        <p:cNvGrpSpPr/>
        <p:nvPr/>
      </p:nvGrpSpPr>
      <p:grpSpPr>
        <a:xfrm>
          <a:off x="0" y="0"/>
          <a:ext cx="0" cy="0"/>
          <a:chOff x="0" y="0"/>
          <a:chExt cx="0" cy="0"/>
        </a:xfrm>
      </p:grpSpPr>
      <p:sp>
        <p:nvSpPr>
          <p:cNvPr id="160" name="Google Shape;160;gfeb72eba82_1_280"/>
          <p:cNvSpPr txBox="1">
            <a:spLocks noGrp="1"/>
          </p:cNvSpPr>
          <p:nvPr>
            <p:ph type="title"/>
          </p:nvPr>
        </p:nvSpPr>
        <p:spPr>
          <a:xfrm>
            <a:off x="653667" y="701800"/>
            <a:ext cx="8302800" cy="54543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a:endParaRPr/>
          </a:p>
        </p:txBody>
      </p:sp>
      <p:sp>
        <p:nvSpPr>
          <p:cNvPr id="161" name="Google Shape;161;gfeb72eba82_1_280"/>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2"/>
        <p:cNvGrpSpPr/>
        <p:nvPr/>
      </p:nvGrpSpPr>
      <p:grpSpPr>
        <a:xfrm>
          <a:off x="0" y="0"/>
          <a:ext cx="0" cy="0"/>
          <a:chOff x="0" y="0"/>
          <a:chExt cx="0" cy="0"/>
        </a:xfrm>
      </p:grpSpPr>
      <p:sp>
        <p:nvSpPr>
          <p:cNvPr id="163" name="Google Shape;163;gfeb72eba82_1_283"/>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64" name="Google Shape;164;gfeb72eba82_1_283"/>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165" name="Google Shape;165;gfeb72eba82_1_283"/>
          <p:cNvSpPr txBox="1">
            <a:spLocks noGrp="1"/>
          </p:cNvSpPr>
          <p:nvPr>
            <p:ph type="title"/>
          </p:nvPr>
        </p:nvSpPr>
        <p:spPr>
          <a:xfrm>
            <a:off x="354000" y="1441867"/>
            <a:ext cx="5393700" cy="22803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66" name="Google Shape;166;gfeb72eba82_1_283"/>
          <p:cNvSpPr txBox="1">
            <a:spLocks noGrp="1"/>
          </p:cNvSpPr>
          <p:nvPr>
            <p:ph type="subTitle" idx="1"/>
          </p:nvPr>
        </p:nvSpPr>
        <p:spPr>
          <a:xfrm>
            <a:off x="354000" y="3793601"/>
            <a:ext cx="5393700" cy="17940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dk1"/>
              </a:buClr>
              <a:buSzPts val="2800"/>
              <a:buNone/>
              <a:defRPr sz="28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67" name="Google Shape;167;gfeb72eba82_1_283"/>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rtl="0">
              <a:spcBef>
                <a:spcPts val="0"/>
              </a:spcBef>
              <a:spcAft>
                <a:spcPts val="0"/>
              </a:spcAft>
              <a:buClr>
                <a:schemeClr val="lt1"/>
              </a:buClr>
              <a:buSzPts val="2400"/>
              <a:buChar char="●"/>
              <a:defRPr>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168" name="Google Shape;168;gfeb72eba82_1_28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9"/>
        <p:cNvGrpSpPr/>
        <p:nvPr/>
      </p:nvGrpSpPr>
      <p:grpSpPr>
        <a:xfrm>
          <a:off x="0" y="0"/>
          <a:ext cx="0" cy="0"/>
          <a:chOff x="0" y="0"/>
          <a:chExt cx="0" cy="0"/>
        </a:xfrm>
      </p:grpSpPr>
      <p:sp>
        <p:nvSpPr>
          <p:cNvPr id="170" name="Google Shape;170;gfeb72eba82_1_29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rtl="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a:endParaRPr/>
          </a:p>
        </p:txBody>
      </p:sp>
      <p:sp>
        <p:nvSpPr>
          <p:cNvPr id="171" name="Google Shape;171;gfeb72eba82_1_290"/>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2"/>
        <p:cNvGrpSpPr/>
        <p:nvPr/>
      </p:nvGrpSpPr>
      <p:grpSpPr>
        <a:xfrm>
          <a:off x="0" y="0"/>
          <a:ext cx="0" cy="0"/>
          <a:chOff x="0" y="0"/>
          <a:chExt cx="0" cy="0"/>
        </a:xfrm>
      </p:grpSpPr>
      <p:sp>
        <p:nvSpPr>
          <p:cNvPr id="173" name="Google Shape;173;gfeb72eba82_1_293"/>
          <p:cNvSpPr txBox="1">
            <a:spLocks noGrp="1"/>
          </p:cNvSpPr>
          <p:nvPr>
            <p:ph type="title" hasCustomPrompt="1"/>
          </p:nvPr>
        </p:nvSpPr>
        <p:spPr>
          <a:xfrm>
            <a:off x="415600" y="1673700"/>
            <a:ext cx="11360700" cy="25209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74" name="Google Shape;174;gfeb72eba82_1_293"/>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75" name="Google Shape;175;gfeb72eba82_1_29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gfeb72eba82_1_297"/>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5604846" y="860615"/>
            <a:ext cx="5922279" cy="127298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21"/>
          <p:cNvSpPr>
            <a:spLocks noGrp="1"/>
          </p:cNvSpPr>
          <p:nvPr>
            <p:ph type="pic" idx="2"/>
          </p:nvPr>
        </p:nvSpPr>
        <p:spPr>
          <a:xfrm>
            <a:off x="-1" y="1"/>
            <a:ext cx="4876799" cy="6858000"/>
          </a:xfrm>
          <a:prstGeom prst="rect">
            <a:avLst/>
          </a:prstGeom>
          <a:noFill/>
          <a:ln>
            <a:noFill/>
          </a:ln>
        </p:spPr>
      </p:sp>
      <p:cxnSp>
        <p:nvCxnSpPr>
          <p:cNvPr id="31" name="Google Shape;31;p21"/>
          <p:cNvCxnSpPr/>
          <p:nvPr/>
        </p:nvCxnSpPr>
        <p:spPr>
          <a:xfrm>
            <a:off x="5715000" y="738013"/>
            <a:ext cx="5676900" cy="0"/>
          </a:xfrm>
          <a:prstGeom prst="straightConnector1">
            <a:avLst/>
          </a:prstGeom>
          <a:noFill/>
          <a:ln w="44450" cap="flat" cmpd="sng">
            <a:solidFill>
              <a:schemeClr val="dk1"/>
            </a:solidFill>
            <a:prstDash val="solid"/>
            <a:miter lim="800000"/>
            <a:headEnd type="none" w="sm" len="sm"/>
            <a:tailEnd type="none" w="sm" len="sm"/>
          </a:ln>
        </p:spPr>
      </p:cxnSp>
      <p:sp>
        <p:nvSpPr>
          <p:cNvPr id="32" name="Google Shape;32;p21"/>
          <p:cNvSpPr txBox="1">
            <a:spLocks noGrp="1"/>
          </p:cNvSpPr>
          <p:nvPr>
            <p:ph type="body" idx="1"/>
          </p:nvPr>
        </p:nvSpPr>
        <p:spPr>
          <a:xfrm>
            <a:off x="5566943" y="2133600"/>
            <a:ext cx="6005933" cy="377446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33" name="Google Shape;33;p21"/>
          <p:cNvCxnSpPr/>
          <p:nvPr/>
        </p:nvCxnSpPr>
        <p:spPr>
          <a:xfrm>
            <a:off x="5715000" y="6134100"/>
            <a:ext cx="5676900" cy="0"/>
          </a:xfrm>
          <a:prstGeom prst="straightConnector1">
            <a:avLst/>
          </a:prstGeom>
          <a:noFill/>
          <a:ln w="12700" cap="flat" cmpd="sng">
            <a:solidFill>
              <a:schemeClr val="dk1"/>
            </a:solidFill>
            <a:prstDash val="solid"/>
            <a:miter lim="800000"/>
            <a:headEnd type="none" w="sm" len="sm"/>
            <a:tailEnd type="none" w="sm" len="sm"/>
          </a:ln>
        </p:spPr>
      </p:cxnSp>
      <p:sp>
        <p:nvSpPr>
          <p:cNvPr id="34" name="Google Shape;34;p21"/>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800099" y="904730"/>
            <a:ext cx="4152900" cy="165259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22"/>
          <p:cNvSpPr txBox="1">
            <a:spLocks noGrp="1"/>
          </p:cNvSpPr>
          <p:nvPr>
            <p:ph type="body" idx="1"/>
          </p:nvPr>
        </p:nvSpPr>
        <p:spPr>
          <a:xfrm>
            <a:off x="5133975" y="952368"/>
            <a:ext cx="6257926" cy="177389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40" name="Google Shape;40;p22"/>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41" name="Google Shape;41;p22"/>
          <p:cNvSpPr>
            <a:spLocks noGrp="1"/>
          </p:cNvSpPr>
          <p:nvPr>
            <p:ph type="pic" idx="2"/>
          </p:nvPr>
        </p:nvSpPr>
        <p:spPr>
          <a:xfrm>
            <a:off x="800099" y="3048000"/>
            <a:ext cx="5133990" cy="2737531"/>
          </a:xfrm>
          <a:prstGeom prst="rect">
            <a:avLst/>
          </a:prstGeom>
          <a:noFill/>
          <a:ln>
            <a:noFill/>
          </a:ln>
        </p:spPr>
      </p:sp>
      <p:sp>
        <p:nvSpPr>
          <p:cNvPr id="42" name="Google Shape;42;p22"/>
          <p:cNvSpPr>
            <a:spLocks noGrp="1"/>
          </p:cNvSpPr>
          <p:nvPr>
            <p:ph type="pic" idx="3"/>
          </p:nvPr>
        </p:nvSpPr>
        <p:spPr>
          <a:xfrm>
            <a:off x="6209621" y="3048000"/>
            <a:ext cx="5182278" cy="2737531"/>
          </a:xfrm>
          <a:prstGeom prst="rect">
            <a:avLst/>
          </a:prstGeom>
          <a:noFill/>
          <a:ln>
            <a:noFill/>
          </a:ln>
        </p:spPr>
      </p:sp>
      <p:sp>
        <p:nvSpPr>
          <p:cNvPr id="43" name="Google Shape;43;p2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2"/>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46"/>
        <p:cNvGrpSpPr/>
        <p:nvPr/>
      </p:nvGrpSpPr>
      <p:grpSpPr>
        <a:xfrm>
          <a:off x="0" y="0"/>
          <a:ext cx="0" cy="0"/>
          <a:chOff x="0" y="0"/>
          <a:chExt cx="0" cy="0"/>
        </a:xfrm>
      </p:grpSpPr>
      <p:sp>
        <p:nvSpPr>
          <p:cNvPr id="47" name="Google Shape;47;p23"/>
          <p:cNvSpPr txBox="1">
            <a:spLocks noGrp="1"/>
          </p:cNvSpPr>
          <p:nvPr>
            <p:ph type="ctrTitle"/>
          </p:nvPr>
        </p:nvSpPr>
        <p:spPr>
          <a:xfrm>
            <a:off x="684643" y="871758"/>
            <a:ext cx="5227171" cy="387114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23"/>
          <p:cNvSpPr txBox="1">
            <a:spLocks noGrp="1"/>
          </p:cNvSpPr>
          <p:nvPr>
            <p:ph type="subTitle" idx="1"/>
          </p:nvPr>
        </p:nvSpPr>
        <p:spPr>
          <a:xfrm>
            <a:off x="695325" y="4785543"/>
            <a:ext cx="4857857" cy="1005657"/>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1pPr>
            <a:lvl2pPr marR="0" lvl="1"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R="0" lvl="2"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R="0" lvl="3"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R="0" lvl="4"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49" name="Google Shape;49;p23"/>
          <p:cNvSpPr>
            <a:spLocks noGrp="1"/>
          </p:cNvSpPr>
          <p:nvPr>
            <p:ph type="pic" idx="2"/>
          </p:nvPr>
        </p:nvSpPr>
        <p:spPr>
          <a:xfrm>
            <a:off x="6515100" y="0"/>
            <a:ext cx="5676900" cy="6858000"/>
          </a:xfrm>
          <a:prstGeom prst="rect">
            <a:avLst/>
          </a:prstGeom>
          <a:noFill/>
          <a:ln>
            <a:noFill/>
          </a:ln>
        </p:spPr>
      </p:sp>
      <p:cxnSp>
        <p:nvCxnSpPr>
          <p:cNvPr id="50" name="Google Shape;50;p23"/>
          <p:cNvCxnSpPr/>
          <p:nvPr/>
        </p:nvCxnSpPr>
        <p:spPr>
          <a:xfrm>
            <a:off x="800100" y="723900"/>
            <a:ext cx="4914900" cy="0"/>
          </a:xfrm>
          <a:prstGeom prst="straightConnector1">
            <a:avLst/>
          </a:prstGeom>
          <a:noFill/>
          <a:ln w="44450" cap="flat" cmpd="sng">
            <a:solidFill>
              <a:schemeClr val="dk1"/>
            </a:solidFill>
            <a:prstDash val="solid"/>
            <a:miter lim="800000"/>
            <a:headEnd type="none" w="sm" len="sm"/>
            <a:tailEnd type="none" w="sm" len="sm"/>
          </a:ln>
        </p:spPr>
      </p:cxnSp>
      <p:cxnSp>
        <p:nvCxnSpPr>
          <p:cNvPr id="51" name="Google Shape;51;p23"/>
          <p:cNvCxnSpPr/>
          <p:nvPr/>
        </p:nvCxnSpPr>
        <p:spPr>
          <a:xfrm>
            <a:off x="800100" y="6134100"/>
            <a:ext cx="4914900" cy="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Column">
  <p:cSld name="Content 2 Column">
    <p:spTree>
      <p:nvGrpSpPr>
        <p:cNvPr id="1" name="Shape 52"/>
        <p:cNvGrpSpPr/>
        <p:nvPr/>
      </p:nvGrpSpPr>
      <p:grpSpPr>
        <a:xfrm>
          <a:off x="0" y="0"/>
          <a:ext cx="0" cy="0"/>
          <a:chOff x="0" y="0"/>
          <a:chExt cx="0" cy="0"/>
        </a:xfrm>
      </p:grpSpPr>
      <p:sp>
        <p:nvSpPr>
          <p:cNvPr id="53" name="Google Shape;53;p24"/>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54" name="Google Shape;54;p24"/>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sp>
        <p:nvSpPr>
          <p:cNvPr id="55" name="Google Shape;55;p24"/>
          <p:cNvSpPr txBox="1">
            <a:spLocks noGrp="1"/>
          </p:cNvSpPr>
          <p:nvPr>
            <p:ph type="body" idx="1"/>
          </p:nvPr>
        </p:nvSpPr>
        <p:spPr>
          <a:xfrm>
            <a:off x="800100" y="2003375"/>
            <a:ext cx="5094288" cy="526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6" name="Google Shape;56;p24"/>
          <p:cNvSpPr txBox="1">
            <a:spLocks noGrp="1"/>
          </p:cNvSpPr>
          <p:nvPr>
            <p:ph type="body" idx="2"/>
          </p:nvPr>
        </p:nvSpPr>
        <p:spPr>
          <a:xfrm>
            <a:off x="800099" y="2551176"/>
            <a:ext cx="5094673" cy="3273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7" name="Google Shape;57;p24"/>
          <p:cNvSpPr txBox="1">
            <a:spLocks noGrp="1"/>
          </p:cNvSpPr>
          <p:nvPr>
            <p:ph type="body" idx="3"/>
          </p:nvPr>
        </p:nvSpPr>
        <p:spPr>
          <a:xfrm>
            <a:off x="6297611" y="2003375"/>
            <a:ext cx="5094288" cy="526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accent4"/>
              </a:buClr>
              <a:buSzPts val="2000"/>
              <a:buFont typeface="Arial"/>
              <a:buNone/>
              <a:defRPr sz="2000" b="1" i="0" u="none" strike="noStrike" cap="none">
                <a:solidFill>
                  <a:schemeClr val="accent4"/>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58" name="Google Shape;58;p24"/>
          <p:cNvSpPr txBox="1">
            <a:spLocks noGrp="1"/>
          </p:cNvSpPr>
          <p:nvPr>
            <p:ph type="body" idx="4"/>
          </p:nvPr>
        </p:nvSpPr>
        <p:spPr>
          <a:xfrm>
            <a:off x="6297226" y="2551176"/>
            <a:ext cx="5094673" cy="3273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cxnSp>
        <p:nvCxnSpPr>
          <p:cNvPr id="59" name="Google Shape;59;p24"/>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
        <p:nvSpPr>
          <p:cNvPr id="60" name="Google Shape;60;p2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4"/>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63"/>
        <p:cNvGrpSpPr/>
        <p:nvPr/>
      </p:nvGrpSpPr>
      <p:grpSpPr>
        <a:xfrm>
          <a:off x="0" y="0"/>
          <a:ext cx="0" cy="0"/>
          <a:chOff x="0" y="0"/>
          <a:chExt cx="0" cy="0"/>
        </a:xfrm>
      </p:grpSpPr>
      <p:sp>
        <p:nvSpPr>
          <p:cNvPr id="64" name="Google Shape;64;p25"/>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65" name="Google Shape;65;p25"/>
          <p:cNvCxnSpPr/>
          <p:nvPr/>
        </p:nvCxnSpPr>
        <p:spPr>
          <a:xfrm>
            <a:off x="9751536"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66" name="Google Shape;66;p25"/>
          <p:cNvSpPr txBox="1">
            <a:spLocks noGrp="1"/>
          </p:cNvSpPr>
          <p:nvPr>
            <p:ph type="body" idx="1"/>
          </p:nvPr>
        </p:nvSpPr>
        <p:spPr>
          <a:xfrm>
            <a:off x="1762875" y="2386654"/>
            <a:ext cx="8663075" cy="331089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67" name="Google Shape;67;p25"/>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5"/>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5"/>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70"/>
        <p:cNvGrpSpPr/>
        <p:nvPr/>
      </p:nvGrpSpPr>
      <p:grpSpPr>
        <a:xfrm>
          <a:off x="0" y="0"/>
          <a:ext cx="0" cy="0"/>
          <a:chOff x="0" y="0"/>
          <a:chExt cx="0" cy="0"/>
        </a:xfrm>
      </p:grpSpPr>
      <p:sp>
        <p:nvSpPr>
          <p:cNvPr id="71" name="Google Shape;71;p26"/>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72" name="Google Shape;72;p26"/>
          <p:cNvCxnSpPr/>
          <p:nvPr/>
        </p:nvCxnSpPr>
        <p:spPr>
          <a:xfrm>
            <a:off x="800100"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73" name="Google Shape;73;p26"/>
          <p:cNvSpPr txBox="1">
            <a:spLocks noGrp="1"/>
          </p:cNvSpPr>
          <p:nvPr>
            <p:ph type="body" idx="1"/>
          </p:nvPr>
        </p:nvSpPr>
        <p:spPr>
          <a:xfrm>
            <a:off x="695326" y="1940913"/>
            <a:ext cx="10798176" cy="40215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74" name="Google Shape;74;p26"/>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6"/>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77"/>
        <p:cNvGrpSpPr/>
        <p:nvPr/>
      </p:nvGrpSpPr>
      <p:grpSpPr>
        <a:xfrm>
          <a:off x="0" y="0"/>
          <a:ext cx="0" cy="0"/>
          <a:chOff x="0" y="0"/>
          <a:chExt cx="0" cy="0"/>
        </a:xfrm>
      </p:grpSpPr>
      <p:sp>
        <p:nvSpPr>
          <p:cNvPr id="78" name="Google Shape;78;p27"/>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79" name="Google Shape;79;p27"/>
          <p:cNvCxnSpPr/>
          <p:nvPr/>
        </p:nvCxnSpPr>
        <p:spPr>
          <a:xfrm>
            <a:off x="9751536" y="723900"/>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80" name="Google Shape;80;p27"/>
          <p:cNvSpPr txBox="1">
            <a:spLocks noGrp="1"/>
          </p:cNvSpPr>
          <p:nvPr>
            <p:ph type="body" idx="1"/>
          </p:nvPr>
        </p:nvSpPr>
        <p:spPr>
          <a:xfrm>
            <a:off x="1335088" y="1995488"/>
            <a:ext cx="9521825" cy="405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1000"/>
              </a:spcBef>
              <a:spcAft>
                <a:spcPts val="0"/>
              </a:spcAft>
              <a:buClr>
                <a:schemeClr val="dk1"/>
              </a:buClr>
              <a:buSzPts val="2000"/>
              <a:buFont typeface="Arial"/>
              <a:buNone/>
              <a:defRPr sz="2000" b="0" i="0" u="none" strike="noStrike" cap="none">
                <a:solidFill>
                  <a:schemeClr val="dk1"/>
                </a:solidFill>
                <a:latin typeface="Lustria"/>
                <a:ea typeface="Lustria"/>
                <a:cs typeface="Lustria"/>
                <a:sym typeface="Lustria"/>
              </a:defRPr>
            </a:lvl1pPr>
            <a:lvl2pPr marL="914400" marR="0" lvl="1" indent="-228600" algn="l" rtl="0">
              <a:lnSpc>
                <a:spcPct val="120000"/>
              </a:lnSpc>
              <a:spcBef>
                <a:spcPts val="500"/>
              </a:spcBef>
              <a:spcAft>
                <a:spcPts val="0"/>
              </a:spcAft>
              <a:buClr>
                <a:schemeClr val="dk1"/>
              </a:buClr>
              <a:buSzPts val="1800"/>
              <a:buFont typeface="Arial"/>
              <a:buNone/>
              <a:defRPr sz="1800" b="0" i="0" u="none" strike="noStrike" cap="none">
                <a:solidFill>
                  <a:schemeClr val="dk1"/>
                </a:solidFill>
                <a:latin typeface="Lustria"/>
                <a:ea typeface="Lustria"/>
                <a:cs typeface="Lustria"/>
                <a:sym typeface="Lustria"/>
              </a:defRPr>
            </a:lvl2pPr>
            <a:lvl3pPr marL="1371600" marR="0" lvl="2" indent="-228600"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Lustria"/>
                <a:ea typeface="Lustria"/>
                <a:cs typeface="Lustria"/>
                <a:sym typeface="Lustria"/>
              </a:defRPr>
            </a:lvl3pPr>
            <a:lvl4pPr marL="1828800" marR="0" lvl="3"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4pPr>
            <a:lvl5pPr marL="2286000" marR="0" lvl="4" indent="-228600" algn="l" rtl="0">
              <a:lnSpc>
                <a:spcPct val="120000"/>
              </a:lnSpc>
              <a:spcBef>
                <a:spcPts val="500"/>
              </a:spcBef>
              <a:spcAft>
                <a:spcPts val="0"/>
              </a:spcAft>
              <a:buClr>
                <a:schemeClr val="dk1"/>
              </a:buClr>
              <a:buSzPts val="1400"/>
              <a:buFont typeface="Arial"/>
              <a:buNone/>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1" name="Google Shape;81;p2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1" name="Google Shape;11;p1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2" name="Google Shape;12;p1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chemeClr val="dk1"/>
                </a:solidFill>
                <a:latin typeface="Lustria"/>
                <a:ea typeface="Lustria"/>
                <a:cs typeface="Lustria"/>
                <a:sym typeface="Lustria"/>
              </a:defRPr>
            </a:lvl1pPr>
            <a:lvl2pPr marL="0" marR="0" lvl="1" indent="0" algn="r" rtl="0">
              <a:spcBef>
                <a:spcPts val="0"/>
              </a:spcBef>
              <a:buNone/>
              <a:defRPr sz="1800" b="0" i="0" u="none" strike="noStrike" cap="none">
                <a:solidFill>
                  <a:schemeClr val="dk1"/>
                </a:solidFill>
                <a:latin typeface="Lustria"/>
                <a:ea typeface="Lustria"/>
                <a:cs typeface="Lustria"/>
                <a:sym typeface="Lustria"/>
              </a:defRPr>
            </a:lvl2pPr>
            <a:lvl3pPr marL="0" marR="0" lvl="2" indent="0" algn="r" rtl="0">
              <a:spcBef>
                <a:spcPts val="0"/>
              </a:spcBef>
              <a:buNone/>
              <a:defRPr sz="1800" b="0" i="0" u="none" strike="noStrike" cap="none">
                <a:solidFill>
                  <a:schemeClr val="dk1"/>
                </a:solidFill>
                <a:latin typeface="Lustria"/>
                <a:ea typeface="Lustria"/>
                <a:cs typeface="Lustria"/>
                <a:sym typeface="Lustria"/>
              </a:defRPr>
            </a:lvl3pPr>
            <a:lvl4pPr marL="0" marR="0" lvl="3" indent="0" algn="r" rtl="0">
              <a:spcBef>
                <a:spcPts val="0"/>
              </a:spcBef>
              <a:buNone/>
              <a:defRPr sz="1800" b="0" i="0" u="none" strike="noStrike" cap="none">
                <a:solidFill>
                  <a:schemeClr val="dk1"/>
                </a:solidFill>
                <a:latin typeface="Lustria"/>
                <a:ea typeface="Lustria"/>
                <a:cs typeface="Lustria"/>
                <a:sym typeface="Lustria"/>
              </a:defRPr>
            </a:lvl4pPr>
            <a:lvl5pPr marL="0" marR="0" lvl="4" indent="0" algn="r" rtl="0">
              <a:spcBef>
                <a:spcPts val="0"/>
              </a:spcBef>
              <a:buNone/>
              <a:defRPr sz="1800" b="0" i="0" u="none" strike="noStrike" cap="none">
                <a:solidFill>
                  <a:schemeClr val="dk1"/>
                </a:solidFill>
                <a:latin typeface="Lustria"/>
                <a:ea typeface="Lustria"/>
                <a:cs typeface="Lustria"/>
                <a:sym typeface="Lustria"/>
              </a:defRPr>
            </a:lvl5pPr>
            <a:lvl6pPr marL="0" marR="0" lvl="5" indent="0" algn="r" rtl="0">
              <a:spcBef>
                <a:spcPts val="0"/>
              </a:spcBef>
              <a:buNone/>
              <a:defRPr sz="1800" b="0" i="0" u="none" strike="noStrike" cap="none">
                <a:solidFill>
                  <a:schemeClr val="dk1"/>
                </a:solidFill>
                <a:latin typeface="Lustria"/>
                <a:ea typeface="Lustria"/>
                <a:cs typeface="Lustria"/>
                <a:sym typeface="Lustria"/>
              </a:defRPr>
            </a:lvl6pPr>
            <a:lvl7pPr marL="0" marR="0" lvl="6" indent="0" algn="r" rtl="0">
              <a:spcBef>
                <a:spcPts val="0"/>
              </a:spcBef>
              <a:buNone/>
              <a:defRPr sz="1800" b="0" i="0" u="none" strike="noStrike" cap="none">
                <a:solidFill>
                  <a:schemeClr val="dk1"/>
                </a:solidFill>
                <a:latin typeface="Lustria"/>
                <a:ea typeface="Lustria"/>
                <a:cs typeface="Lustria"/>
                <a:sym typeface="Lustria"/>
              </a:defRPr>
            </a:lvl7pPr>
            <a:lvl8pPr marL="0" marR="0" lvl="7" indent="0" algn="r" rtl="0">
              <a:spcBef>
                <a:spcPts val="0"/>
              </a:spcBef>
              <a:buNone/>
              <a:defRPr sz="1800" b="0" i="0" u="none" strike="noStrike" cap="none">
                <a:solidFill>
                  <a:schemeClr val="dk1"/>
                </a:solidFill>
                <a:latin typeface="Lustria"/>
                <a:ea typeface="Lustria"/>
                <a:cs typeface="Lustria"/>
                <a:sym typeface="Lustria"/>
              </a:defRPr>
            </a:lvl8pPr>
            <a:lvl9pPr marL="0" marR="0" lvl="8" indent="0" algn="r" rtl="0">
              <a:spcBef>
                <a:spcPts val="0"/>
              </a:spcBef>
              <a:buNone/>
              <a:defRPr sz="1800" b="0" i="0" u="none" strike="noStrike" cap="none">
                <a:solidFill>
                  <a:schemeClr val="dk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128"/>
        <p:cNvGrpSpPr/>
        <p:nvPr/>
      </p:nvGrpSpPr>
      <p:grpSpPr>
        <a:xfrm>
          <a:off x="0" y="0"/>
          <a:ext cx="0" cy="0"/>
          <a:chOff x="0" y="0"/>
          <a:chExt cx="0" cy="0"/>
        </a:xfrm>
      </p:grpSpPr>
      <p:sp>
        <p:nvSpPr>
          <p:cNvPr id="129" name="Google Shape;129;gfeb72eba82_1_24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a:endParaRPr/>
          </a:p>
        </p:txBody>
      </p:sp>
      <p:sp>
        <p:nvSpPr>
          <p:cNvPr id="130" name="Google Shape;130;gfeb72eba82_1_24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marL="914400" lvl="1"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marL="1371600" lvl="2"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marL="1828800" lvl="3"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marL="2286000" lvl="4"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marL="2743200" lvl="5"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marL="3200400" lvl="6"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marL="3657600" lvl="7" indent="-349250" rtl="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marL="4114800" lvl="8" indent="-349250" rtl="0">
              <a:lnSpc>
                <a:spcPct val="115000"/>
              </a:lnSpc>
              <a:spcBef>
                <a:spcPts val="2100"/>
              </a:spcBef>
              <a:spcAft>
                <a:spcPts val="2100"/>
              </a:spcAft>
              <a:buClr>
                <a:schemeClr val="accent3"/>
              </a:buClr>
              <a:buSzPts val="1900"/>
              <a:buFont typeface="Average"/>
              <a:buChar char="■"/>
              <a:defRPr sz="1900">
                <a:solidFill>
                  <a:schemeClr val="accent3"/>
                </a:solidFill>
                <a:latin typeface="Average"/>
                <a:ea typeface="Average"/>
                <a:cs typeface="Average"/>
                <a:sym typeface="Average"/>
              </a:defRPr>
            </a:lvl9pPr>
          </a:lstStyle>
          <a:p>
            <a:endParaRPr/>
          </a:p>
        </p:txBody>
      </p:sp>
      <p:sp>
        <p:nvSpPr>
          <p:cNvPr id="131" name="Google Shape;131;gfeb72eba82_1_249"/>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accent3"/>
                </a:solidFill>
                <a:latin typeface="Average"/>
                <a:ea typeface="Average"/>
                <a:cs typeface="Average"/>
                <a:sym typeface="Average"/>
              </a:defRPr>
            </a:lvl1pPr>
            <a:lvl2pPr lvl="1" algn="r" rtl="0">
              <a:buNone/>
              <a:defRPr sz="1300">
                <a:solidFill>
                  <a:schemeClr val="accent3"/>
                </a:solidFill>
                <a:latin typeface="Average"/>
                <a:ea typeface="Average"/>
                <a:cs typeface="Average"/>
                <a:sym typeface="Average"/>
              </a:defRPr>
            </a:lvl2pPr>
            <a:lvl3pPr lvl="2" algn="r" rtl="0">
              <a:buNone/>
              <a:defRPr sz="1300">
                <a:solidFill>
                  <a:schemeClr val="accent3"/>
                </a:solidFill>
                <a:latin typeface="Average"/>
                <a:ea typeface="Average"/>
                <a:cs typeface="Average"/>
                <a:sym typeface="Average"/>
              </a:defRPr>
            </a:lvl3pPr>
            <a:lvl4pPr lvl="3" algn="r" rtl="0">
              <a:buNone/>
              <a:defRPr sz="1300">
                <a:solidFill>
                  <a:schemeClr val="accent3"/>
                </a:solidFill>
                <a:latin typeface="Average"/>
                <a:ea typeface="Average"/>
                <a:cs typeface="Average"/>
                <a:sym typeface="Average"/>
              </a:defRPr>
            </a:lvl4pPr>
            <a:lvl5pPr lvl="4" algn="r" rtl="0">
              <a:buNone/>
              <a:defRPr sz="1300">
                <a:solidFill>
                  <a:schemeClr val="accent3"/>
                </a:solidFill>
                <a:latin typeface="Average"/>
                <a:ea typeface="Average"/>
                <a:cs typeface="Average"/>
                <a:sym typeface="Average"/>
              </a:defRPr>
            </a:lvl5pPr>
            <a:lvl6pPr lvl="5" algn="r" rtl="0">
              <a:buNone/>
              <a:defRPr sz="1300">
                <a:solidFill>
                  <a:schemeClr val="accent3"/>
                </a:solidFill>
                <a:latin typeface="Average"/>
                <a:ea typeface="Average"/>
                <a:cs typeface="Average"/>
                <a:sym typeface="Average"/>
              </a:defRPr>
            </a:lvl6pPr>
            <a:lvl7pPr lvl="6" algn="r" rtl="0">
              <a:buNone/>
              <a:defRPr sz="1300">
                <a:solidFill>
                  <a:schemeClr val="accent3"/>
                </a:solidFill>
                <a:latin typeface="Average"/>
                <a:ea typeface="Average"/>
                <a:cs typeface="Average"/>
                <a:sym typeface="Average"/>
              </a:defRPr>
            </a:lvl7pPr>
            <a:lvl8pPr lvl="7" algn="r" rtl="0">
              <a:buNone/>
              <a:defRPr sz="1300">
                <a:solidFill>
                  <a:schemeClr val="accent3"/>
                </a:solidFill>
                <a:latin typeface="Average"/>
                <a:ea typeface="Average"/>
                <a:cs typeface="Average"/>
                <a:sym typeface="Average"/>
              </a:defRPr>
            </a:lvl8pPr>
            <a:lvl9pPr lvl="8" algn="r" rtl="0">
              <a:buNone/>
              <a:defRPr sz="13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
          <p:cNvSpPr txBox="1">
            <a:spLocks noGrp="1"/>
          </p:cNvSpPr>
          <p:nvPr>
            <p:ph type="ctrTitle"/>
          </p:nvPr>
        </p:nvSpPr>
        <p:spPr>
          <a:xfrm>
            <a:off x="705933" y="908651"/>
            <a:ext cx="4077734" cy="364034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4000"/>
              <a:buFont typeface="Open Sans"/>
              <a:buNone/>
            </a:pPr>
            <a:r>
              <a:rPr lang="en-US"/>
              <a:t>PREMIER LEAGUE</a:t>
            </a:r>
            <a:br>
              <a:rPr lang="en-US"/>
            </a:br>
            <a:r>
              <a:rPr lang="en-US" sz="3200"/>
              <a:t>PREDICTIVE ANALYSIS</a:t>
            </a:r>
            <a:endParaRPr/>
          </a:p>
        </p:txBody>
      </p:sp>
      <p:sp>
        <p:nvSpPr>
          <p:cNvPr id="183" name="Google Shape;183;p1"/>
          <p:cNvSpPr txBox="1">
            <a:spLocks noGrp="1"/>
          </p:cNvSpPr>
          <p:nvPr>
            <p:ph type="subTitle" idx="1"/>
          </p:nvPr>
        </p:nvSpPr>
        <p:spPr>
          <a:xfrm>
            <a:off x="705933" y="5200190"/>
            <a:ext cx="3380437" cy="570748"/>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1800"/>
              <a:buNone/>
            </a:pPr>
            <a:r>
              <a:rPr lang="en-US"/>
              <a:t>September 2022</a:t>
            </a:r>
            <a:endParaRPr/>
          </a:p>
        </p:txBody>
      </p:sp>
      <p:pic>
        <p:nvPicPr>
          <p:cNvPr id="184" name="Google Shape;184;p1"/>
          <p:cNvPicPr preferRelativeResize="0">
            <a:picLocks noGrp="1"/>
          </p:cNvPicPr>
          <p:nvPr>
            <p:ph type="pic" idx="2"/>
          </p:nvPr>
        </p:nvPicPr>
        <p:blipFill rotWithShape="1">
          <a:blip r:embed="rId3">
            <a:alphaModFix/>
          </a:blip>
          <a:srcRect/>
          <a:stretch/>
        </p:blipFill>
        <p:spPr>
          <a:xfrm>
            <a:off x="5122333" y="1372436"/>
            <a:ext cx="7069666" cy="41131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9000">
              <a:srgbClr val="C59785"/>
            </a:gs>
            <a:gs pos="100000">
              <a:srgbClr val="91C597"/>
            </a:gs>
          </a:gsLst>
          <a:path path="circle">
            <a:fillToRect l="50000" t="-80000" r="50000" b="180000"/>
          </a:path>
        </a:gradFill>
        <a:effectLst/>
      </p:bgPr>
    </p:bg>
    <p:spTree>
      <p:nvGrpSpPr>
        <p:cNvPr id="1" name="Shape 286"/>
        <p:cNvGrpSpPr/>
        <p:nvPr/>
      </p:nvGrpSpPr>
      <p:grpSpPr>
        <a:xfrm>
          <a:off x="0" y="0"/>
          <a:ext cx="0" cy="0"/>
          <a:chOff x="0" y="0"/>
          <a:chExt cx="0" cy="0"/>
        </a:xfrm>
      </p:grpSpPr>
      <p:sp>
        <p:nvSpPr>
          <p:cNvPr id="287" name="Google Shape;287;p10"/>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a:t>CLEANING, COLLATING, AND INTERPRETING</a:t>
            </a:r>
            <a:endParaRPr/>
          </a:p>
        </p:txBody>
      </p:sp>
      <p:grpSp>
        <p:nvGrpSpPr>
          <p:cNvPr id="288" name="Google Shape;288;p10"/>
          <p:cNvGrpSpPr/>
          <p:nvPr/>
        </p:nvGrpSpPr>
        <p:grpSpPr>
          <a:xfrm>
            <a:off x="700193" y="2168599"/>
            <a:ext cx="10788437" cy="3566964"/>
            <a:chOff x="4868" y="227086"/>
            <a:chExt cx="10788437" cy="3566964"/>
          </a:xfrm>
        </p:grpSpPr>
        <p:sp>
          <p:nvSpPr>
            <p:cNvPr id="289" name="Google Shape;289;p10"/>
            <p:cNvSpPr/>
            <p:nvPr/>
          </p:nvSpPr>
          <p:spPr>
            <a:xfrm>
              <a:off x="4868" y="227086"/>
              <a:ext cx="1890207" cy="756083"/>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0"/>
            <p:cNvSpPr txBox="1"/>
            <p:nvPr/>
          </p:nvSpPr>
          <p:spPr>
            <a:xfrm>
              <a:off x="4868"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Clean CSV Files</a:t>
              </a:r>
              <a:endParaRPr sz="1100"/>
            </a:p>
          </p:txBody>
        </p:sp>
        <p:sp>
          <p:nvSpPr>
            <p:cNvPr id="291" name="Google Shape;291;p10"/>
            <p:cNvSpPr/>
            <p:nvPr/>
          </p:nvSpPr>
          <p:spPr>
            <a:xfrm>
              <a:off x="4868" y="983170"/>
              <a:ext cx="1890207" cy="2810880"/>
            </a:xfrm>
            <a:prstGeom prst="rect">
              <a:avLst/>
            </a:prstGeom>
            <a:solidFill>
              <a:srgbClr val="DADCE7">
                <a:alpha val="89803"/>
              </a:srgbClr>
            </a:solidFill>
            <a:ln w="12700" cap="flat" cmpd="sng">
              <a:solidFill>
                <a:srgbClr val="DADCE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0"/>
            <p:cNvSpPr txBox="1"/>
            <p:nvPr/>
          </p:nvSpPr>
          <p:spPr>
            <a:xfrm>
              <a:off x="4868"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Remove any irrelevant information to make the files more manageable. Join relevant CSV files on common categories.</a:t>
              </a:r>
              <a:endParaRPr sz="1600" b="0" i="0" u="none" strike="noStrike" cap="none">
                <a:solidFill>
                  <a:schemeClr val="dk1"/>
                </a:solidFill>
                <a:latin typeface="Lustria"/>
                <a:ea typeface="Lustria"/>
                <a:cs typeface="Lustria"/>
                <a:sym typeface="Lustria"/>
              </a:endParaRPr>
            </a:p>
          </p:txBody>
        </p:sp>
        <p:sp>
          <p:nvSpPr>
            <p:cNvPr id="293" name="Google Shape;293;p10"/>
            <p:cNvSpPr/>
            <p:nvPr/>
          </p:nvSpPr>
          <p:spPr>
            <a:xfrm>
              <a:off x="2159705" y="227086"/>
              <a:ext cx="1890207" cy="756083"/>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txBox="1"/>
            <p:nvPr/>
          </p:nvSpPr>
          <p:spPr>
            <a:xfrm>
              <a:off x="2159705"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Open Sans"/>
                <a:buNone/>
              </a:pPr>
              <a:r>
                <a:rPr lang="en-US" sz="2500">
                  <a:solidFill>
                    <a:schemeClr val="lt1"/>
                  </a:solidFill>
                  <a:latin typeface="Open Sans"/>
                  <a:ea typeface="Open Sans"/>
                  <a:cs typeface="Open Sans"/>
                  <a:sym typeface="Open Sans"/>
                </a:rPr>
                <a:t>Visualize Data</a:t>
              </a:r>
              <a:endParaRPr sz="1100"/>
            </a:p>
          </p:txBody>
        </p:sp>
        <p:sp>
          <p:nvSpPr>
            <p:cNvPr id="295" name="Google Shape;295;p10"/>
            <p:cNvSpPr/>
            <p:nvPr/>
          </p:nvSpPr>
          <p:spPr>
            <a:xfrm>
              <a:off x="2159705" y="983170"/>
              <a:ext cx="1890207" cy="2810880"/>
            </a:xfrm>
            <a:prstGeom prst="rect">
              <a:avLst/>
            </a:prstGeom>
            <a:solidFill>
              <a:srgbClr val="CFD1D7">
                <a:alpha val="89803"/>
              </a:srgbClr>
            </a:solidFill>
            <a:ln w="12700" cap="flat" cmpd="sng">
              <a:solidFill>
                <a:srgbClr val="CFD1D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0"/>
            <p:cNvSpPr txBox="1"/>
            <p:nvPr/>
          </p:nvSpPr>
          <p:spPr>
            <a:xfrm>
              <a:off x="2159705"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Graphically represent the data and observe. Take special note of any outliers, trends, or inconsistencies. </a:t>
              </a:r>
              <a:endParaRPr/>
            </a:p>
          </p:txBody>
        </p:sp>
        <p:sp>
          <p:nvSpPr>
            <p:cNvPr id="297" name="Google Shape;297;p10"/>
            <p:cNvSpPr/>
            <p:nvPr/>
          </p:nvSpPr>
          <p:spPr>
            <a:xfrm>
              <a:off x="4314542" y="227086"/>
              <a:ext cx="2169089" cy="756083"/>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0"/>
            <p:cNvSpPr txBox="1"/>
            <p:nvPr/>
          </p:nvSpPr>
          <p:spPr>
            <a:xfrm>
              <a:off x="4314542" y="227086"/>
              <a:ext cx="2169089"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300">
                  <a:solidFill>
                    <a:schemeClr val="lt1"/>
                  </a:solidFill>
                  <a:latin typeface="Open Sans"/>
                  <a:ea typeface="Open Sans"/>
                  <a:cs typeface="Open Sans"/>
                  <a:sym typeface="Open Sans"/>
                </a:rPr>
                <a:t>Linear Regression</a:t>
              </a:r>
              <a:endParaRPr sz="900"/>
            </a:p>
          </p:txBody>
        </p:sp>
        <p:sp>
          <p:nvSpPr>
            <p:cNvPr id="299" name="Google Shape;299;p10"/>
            <p:cNvSpPr/>
            <p:nvPr/>
          </p:nvSpPr>
          <p:spPr>
            <a:xfrm>
              <a:off x="4318975" y="983170"/>
              <a:ext cx="2160224" cy="2810880"/>
            </a:xfrm>
            <a:prstGeom prst="rect">
              <a:avLst/>
            </a:prstGeom>
            <a:solidFill>
              <a:srgbClr val="D7D3DA">
                <a:alpha val="89803"/>
              </a:srgbClr>
            </a:solidFill>
            <a:ln w="12700" cap="flat" cmpd="sng">
              <a:solidFill>
                <a:srgbClr val="D7D3D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txBox="1"/>
            <p:nvPr/>
          </p:nvSpPr>
          <p:spPr>
            <a:xfrm>
              <a:off x="4318975" y="983170"/>
              <a:ext cx="2160224"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Once the data is well represented, perform linear regressions on various metrics to quantitatively define any significant observations. </a:t>
              </a:r>
              <a:endParaRPr/>
            </a:p>
          </p:txBody>
        </p:sp>
        <p:sp>
          <p:nvSpPr>
            <p:cNvPr id="301" name="Google Shape;301;p10"/>
            <p:cNvSpPr/>
            <p:nvPr/>
          </p:nvSpPr>
          <p:spPr>
            <a:xfrm>
              <a:off x="6748261" y="227086"/>
              <a:ext cx="1890207" cy="756083"/>
            </a:xfrm>
            <a:prstGeom prst="rect">
              <a:avLst/>
            </a:prstGeom>
            <a:solidFill>
              <a:srgbClr val="DA9A8F"/>
            </a:solidFill>
            <a:ln w="12700" cap="flat" cmpd="sng">
              <a:solidFill>
                <a:srgbClr val="DA9A8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0"/>
            <p:cNvSpPr txBox="1"/>
            <p:nvPr/>
          </p:nvSpPr>
          <p:spPr>
            <a:xfrm>
              <a:off x="6748261"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500">
                  <a:solidFill>
                    <a:schemeClr val="lt1"/>
                  </a:solidFill>
                  <a:latin typeface="Open Sans"/>
                  <a:ea typeface="Open Sans"/>
                  <a:cs typeface="Open Sans"/>
                  <a:sym typeface="Open Sans"/>
                </a:rPr>
                <a:t>Random Forest</a:t>
              </a:r>
              <a:endParaRPr sz="1100"/>
            </a:p>
          </p:txBody>
        </p:sp>
        <p:sp>
          <p:nvSpPr>
            <p:cNvPr id="303" name="Google Shape;303;p10"/>
            <p:cNvSpPr/>
            <p:nvPr/>
          </p:nvSpPr>
          <p:spPr>
            <a:xfrm>
              <a:off x="6748261" y="983170"/>
              <a:ext cx="1890207" cy="2810880"/>
            </a:xfrm>
            <a:prstGeom prst="rect">
              <a:avLst/>
            </a:prstGeom>
            <a:solidFill>
              <a:srgbClr val="F1DDDB">
                <a:alpha val="89803"/>
              </a:srgbClr>
            </a:solidFill>
            <a:ln w="12700" cap="flat" cmpd="sng">
              <a:solidFill>
                <a:srgbClr val="F1DDD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0"/>
            <p:cNvSpPr txBox="1"/>
            <p:nvPr/>
          </p:nvSpPr>
          <p:spPr>
            <a:xfrm>
              <a:off x="6748261"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Use the Random Forest module to create a best fit model mapped to our data points.  </a:t>
              </a:r>
              <a:endParaRPr sz="1600" b="0" i="0" u="none" strike="noStrike" cap="none">
                <a:solidFill>
                  <a:schemeClr val="dk1"/>
                </a:solidFill>
                <a:latin typeface="Lustria"/>
                <a:ea typeface="Lustria"/>
                <a:cs typeface="Lustria"/>
                <a:sym typeface="Lustria"/>
              </a:endParaRPr>
            </a:p>
          </p:txBody>
        </p:sp>
        <p:sp>
          <p:nvSpPr>
            <p:cNvPr id="305" name="Google Shape;305;p10"/>
            <p:cNvSpPr/>
            <p:nvPr/>
          </p:nvSpPr>
          <p:spPr>
            <a:xfrm>
              <a:off x="8903098" y="227086"/>
              <a:ext cx="1890207" cy="756083"/>
            </a:xfrm>
            <a:prstGeom prst="rect">
              <a:avLst/>
            </a:prstGeom>
            <a:solidFill>
              <a:schemeClr val="accent6"/>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0"/>
            <p:cNvSpPr txBox="1"/>
            <p:nvPr/>
          </p:nvSpPr>
          <p:spPr>
            <a:xfrm>
              <a:off x="8903098" y="227086"/>
              <a:ext cx="1890207" cy="756083"/>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200">
                  <a:solidFill>
                    <a:schemeClr val="lt1"/>
                  </a:solidFill>
                  <a:latin typeface="Open Sans"/>
                  <a:ea typeface="Open Sans"/>
                  <a:cs typeface="Open Sans"/>
                  <a:sym typeface="Open Sans"/>
                </a:rPr>
                <a:t>Predictive Analysis</a:t>
              </a:r>
              <a:endParaRPr sz="800"/>
            </a:p>
          </p:txBody>
        </p:sp>
        <p:sp>
          <p:nvSpPr>
            <p:cNvPr id="307" name="Google Shape;307;p10"/>
            <p:cNvSpPr/>
            <p:nvPr/>
          </p:nvSpPr>
          <p:spPr>
            <a:xfrm>
              <a:off x="8903098" y="983170"/>
              <a:ext cx="1890207" cy="2810880"/>
            </a:xfrm>
            <a:prstGeom prst="rect">
              <a:avLst/>
            </a:prstGeom>
            <a:solidFill>
              <a:srgbClr val="E9DDE4">
                <a:alpha val="89803"/>
              </a:srgbClr>
            </a:solidFill>
            <a:ln w="12700" cap="flat" cmpd="sng">
              <a:solidFill>
                <a:srgbClr val="E9DDE4">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0"/>
            <p:cNvSpPr txBox="1"/>
            <p:nvPr/>
          </p:nvSpPr>
          <p:spPr>
            <a:xfrm>
              <a:off x="8903098" y="983170"/>
              <a:ext cx="1890207" cy="2810880"/>
            </a:xfrm>
            <a:prstGeom prst="rect">
              <a:avLst/>
            </a:prstGeom>
            <a:noFill/>
            <a:ln>
              <a:noFill/>
            </a:ln>
          </p:spPr>
          <p:txBody>
            <a:bodyPr spcFirstLastPara="1" wrap="square" lIns="85325" tIns="85325" rIns="113775" bIns="128000" anchor="t" anchorCtr="0">
              <a:noAutofit/>
            </a:bodyPr>
            <a:lstStyle/>
            <a:p>
              <a:pPr marL="0" marR="0" lvl="1"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Lustria"/>
                  <a:ea typeface="Lustria"/>
                  <a:cs typeface="Lustria"/>
                  <a:sym typeface="Lustria"/>
                </a:rPr>
                <a:t>Create expected league standings based on the model. There are many dependent variables, so even minor adjustments can cause major shifts in the results.</a:t>
              </a:r>
              <a:endParaRPr/>
            </a:p>
          </p:txBody>
        </p:sp>
      </p:grpSp>
      <p:sp>
        <p:nvSpPr>
          <p:cNvPr id="309" name="Google Shape;309;p10"/>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10" name="Google Shape;310;p10"/>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feb72eba82_0_0"/>
          <p:cNvSpPr txBox="1">
            <a:spLocks noGrp="1"/>
          </p:cNvSpPr>
          <p:nvPr>
            <p:ph type="title"/>
          </p:nvPr>
        </p:nvSpPr>
        <p:spPr>
          <a:xfrm>
            <a:off x="695325" y="888999"/>
            <a:ext cx="10798200" cy="10518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endParaRPr/>
          </a:p>
        </p:txBody>
      </p:sp>
      <p:sp>
        <p:nvSpPr>
          <p:cNvPr id="317" name="Google Shape;317;gfeb72eba82_0_0"/>
          <p:cNvSpPr txBox="1">
            <a:spLocks noGrp="1"/>
          </p:cNvSpPr>
          <p:nvPr>
            <p:ph type="body" idx="1"/>
          </p:nvPr>
        </p:nvSpPr>
        <p:spPr>
          <a:xfrm>
            <a:off x="1762875" y="2386654"/>
            <a:ext cx="8663100" cy="331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18" name="Google Shape;318;gfeb72eba82_0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89000">
              <a:srgbClr val="CACFDD"/>
            </a:gs>
            <a:gs pos="55000">
              <a:srgbClr val="E5E7EE">
                <a:lumMod val="0"/>
                <a:lumOff val="100000"/>
                <a:alpha val="0"/>
              </a:srgbClr>
            </a:gs>
            <a:gs pos="0">
              <a:srgbClr val="5F63BD"/>
            </a:gs>
            <a:gs pos="100000">
              <a:schemeClr val="accent2">
                <a:lumMod val="100000"/>
              </a:schemeClr>
            </a:gs>
          </a:gsLst>
          <a:path path="circle">
            <a:fillToRect l="100000" t="100000"/>
          </a:path>
          <a:tileRect r="-100000" b="-100000"/>
        </a:gradFill>
        <a:effectLst/>
      </p:bgPr>
    </p:bg>
    <p:spTree>
      <p:nvGrpSpPr>
        <p:cNvPr id="1" name="Shape 330"/>
        <p:cNvGrpSpPr/>
        <p:nvPr/>
      </p:nvGrpSpPr>
      <p:grpSpPr>
        <a:xfrm>
          <a:off x="0" y="0"/>
          <a:ext cx="0" cy="0"/>
          <a:chOff x="0" y="0"/>
          <a:chExt cx="0" cy="0"/>
        </a:xfrm>
      </p:grpSpPr>
      <p:sp>
        <p:nvSpPr>
          <p:cNvPr id="331" name="Google Shape;331;gfeb72eba82_1_11"/>
          <p:cNvSpPr txBox="1">
            <a:spLocks noGrp="1"/>
          </p:cNvSpPr>
          <p:nvPr>
            <p:ph type="title"/>
          </p:nvPr>
        </p:nvSpPr>
        <p:spPr>
          <a:xfrm>
            <a:off x="653667" y="217933"/>
            <a:ext cx="5740800" cy="5938500"/>
          </a:xfrm>
          <a:prstGeom prst="rect">
            <a:avLst/>
          </a:prstGeom>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700" dirty="0">
                <a:solidFill>
                  <a:schemeClr val="dk1"/>
                </a:solidFill>
              </a:rPr>
              <a:t>Machine Learning: Examining </a:t>
            </a:r>
            <a:endParaRPr sz="2700" dirty="0">
              <a:solidFill>
                <a:schemeClr val="dk1"/>
              </a:solidFill>
            </a:endParaRPr>
          </a:p>
          <a:p>
            <a:pPr marL="0" marR="0" lvl="0" indent="0" algn="l" rtl="0">
              <a:spcBef>
                <a:spcPts val="0"/>
              </a:spcBef>
              <a:spcAft>
                <a:spcPts val="0"/>
              </a:spcAft>
              <a:buNone/>
            </a:pPr>
            <a:r>
              <a:rPr lang="en-US" sz="2700" dirty="0">
                <a:solidFill>
                  <a:schemeClr val="dk1"/>
                </a:solidFill>
              </a:rPr>
              <a:t>Ranking using Linear Regression</a:t>
            </a:r>
            <a:endParaRPr sz="2700" dirty="0">
              <a:solidFill>
                <a:schemeClr val="dk1"/>
              </a:solidFill>
            </a:endParaRPr>
          </a:p>
          <a:p>
            <a:pPr marL="0" marR="0" lvl="0" indent="0" algn="l" rtl="0">
              <a:spcBef>
                <a:spcPts val="0"/>
              </a:spcBef>
              <a:spcAft>
                <a:spcPts val="0"/>
              </a:spcAft>
              <a:buNone/>
            </a:pPr>
            <a:endParaRPr sz="2700" dirty="0">
              <a:solidFill>
                <a:schemeClr val="dk1"/>
              </a:solidFill>
            </a:endParaRPr>
          </a:p>
          <a:p>
            <a:pPr marL="0" lvl="0" indent="0" algn="l" rtl="0">
              <a:spcBef>
                <a:spcPts val="0"/>
              </a:spcBef>
              <a:spcAft>
                <a:spcPts val="0"/>
              </a:spcAft>
              <a:buNone/>
            </a:pPr>
            <a:r>
              <a:rPr lang="en-US" sz="2000" dirty="0">
                <a:solidFill>
                  <a:schemeClr val="dk1"/>
                </a:solidFill>
              </a:rPr>
              <a:t>- We examined the relationship between the ranking of each team with data gathered over the last 5 seasons from the EPL from FBref.com. </a:t>
            </a:r>
            <a:endParaRPr sz="2000" dirty="0">
              <a:solidFill>
                <a:schemeClr val="dk1"/>
              </a:solidFill>
            </a:endParaRPr>
          </a:p>
          <a:p>
            <a:pPr marL="0" lvl="0" indent="0" algn="l" rtl="0">
              <a:spcBef>
                <a:spcPts val="0"/>
              </a:spcBef>
              <a:spcAft>
                <a:spcPts val="0"/>
              </a:spcAft>
              <a:buNone/>
            </a:pPr>
            <a:endParaRPr sz="2000" dirty="0">
              <a:solidFill>
                <a:schemeClr val="dk1"/>
              </a:solidFill>
            </a:endParaRPr>
          </a:p>
          <a:p>
            <a:pPr marL="0" lvl="0" indent="0" algn="l" rtl="0">
              <a:spcBef>
                <a:spcPts val="0"/>
              </a:spcBef>
              <a:spcAft>
                <a:spcPts val="0"/>
              </a:spcAft>
              <a:buNone/>
            </a:pPr>
            <a:r>
              <a:rPr lang="en-US" sz="2000" dirty="0">
                <a:solidFill>
                  <a:schemeClr val="dk1"/>
                </a:solidFill>
              </a:rPr>
              <a:t>- We looked at Ranking versus Wins, Losses, Draws, Goals Allowed(GA), Goals For (GF), Goal Difference(GD), Expected Goals(</a:t>
            </a:r>
            <a:r>
              <a:rPr lang="en-US" sz="2000" dirty="0" err="1">
                <a:solidFill>
                  <a:schemeClr val="dk1"/>
                </a:solidFill>
              </a:rPr>
              <a:t>xG</a:t>
            </a:r>
            <a:r>
              <a:rPr lang="en-US" sz="2000" dirty="0">
                <a:solidFill>
                  <a:schemeClr val="dk1"/>
                </a:solidFill>
              </a:rPr>
              <a:t>), Expected Goals Allowed(</a:t>
            </a:r>
            <a:r>
              <a:rPr lang="en-US" sz="2000" dirty="0" err="1">
                <a:solidFill>
                  <a:schemeClr val="dk1"/>
                </a:solidFill>
              </a:rPr>
              <a:t>xGA</a:t>
            </a:r>
            <a:r>
              <a:rPr lang="en-US" sz="2000" dirty="0">
                <a:solidFill>
                  <a:schemeClr val="dk1"/>
                </a:solidFill>
              </a:rPr>
              <a:t>), and Attendance to find which variable have the strongest correlation to determining a championship winning soccer team based on the data we have.</a:t>
            </a:r>
            <a:endParaRPr sz="2000" dirty="0">
              <a:solidFill>
                <a:schemeClr val="dk1"/>
              </a:solidFill>
            </a:endParaRPr>
          </a:p>
        </p:txBody>
      </p:sp>
      <p:pic>
        <p:nvPicPr>
          <p:cNvPr id="332" name="Google Shape;332;gfeb72eba82_1_11"/>
          <p:cNvPicPr preferRelativeResize="0"/>
          <p:nvPr/>
        </p:nvPicPr>
        <p:blipFill>
          <a:blip r:embed="rId3">
            <a:alphaModFix/>
          </a:blip>
          <a:stretch>
            <a:fillRect/>
          </a:stretch>
        </p:blipFill>
        <p:spPr>
          <a:xfrm>
            <a:off x="6394467" y="1305550"/>
            <a:ext cx="5740833" cy="37631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feb72eba82_1_131"/>
          <p:cNvSpPr txBox="1">
            <a:spLocks noGrp="1"/>
          </p:cNvSpPr>
          <p:nvPr>
            <p:ph type="title"/>
          </p:nvPr>
        </p:nvSpPr>
        <p:spPr>
          <a:xfrm>
            <a:off x="653667" y="406833"/>
            <a:ext cx="10694100" cy="6189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800"/>
              <a:t>Linear Regression: Best Models vs Rank</a:t>
            </a:r>
            <a:endParaRPr sz="4800"/>
          </a:p>
          <a:p>
            <a:pPr marL="0" lvl="0" indent="0" algn="l" rtl="0">
              <a:spcBef>
                <a:spcPts val="0"/>
              </a:spcBef>
              <a:spcAft>
                <a:spcPts val="0"/>
              </a:spcAft>
              <a:buNone/>
            </a:pPr>
            <a:r>
              <a:rPr lang="en-US"/>
              <a:t>										</a:t>
            </a:r>
            <a:endParaRPr/>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Wins vs Rank. The correlation coefficient is 0.862099963778365</a:t>
            </a:r>
            <a:endParaRPr sz="1900"/>
          </a:p>
          <a:p>
            <a:pPr marL="0" lvl="0" indent="0" algn="l" rtl="0">
              <a:spcBef>
                <a:spcPts val="0"/>
              </a:spcBef>
              <a:spcAft>
                <a:spcPts val="0"/>
              </a:spcAft>
              <a:buNone/>
            </a:pPr>
            <a:r>
              <a:rPr lang="en-US" sz="1900"/>
              <a:t>Goal Difference. The correlation coefficient is 0.8528223298536282.</a:t>
            </a:r>
            <a:endParaRPr sz="1900"/>
          </a:p>
        </p:txBody>
      </p:sp>
      <p:pic>
        <p:nvPicPr>
          <p:cNvPr id="338" name="Google Shape;338;gfeb72eba82_1_131"/>
          <p:cNvPicPr preferRelativeResize="0"/>
          <p:nvPr/>
        </p:nvPicPr>
        <p:blipFill>
          <a:blip r:embed="rId3">
            <a:alphaModFix/>
          </a:blip>
          <a:stretch>
            <a:fillRect/>
          </a:stretch>
        </p:blipFill>
        <p:spPr>
          <a:xfrm>
            <a:off x="653667" y="1656367"/>
            <a:ext cx="5261599" cy="4058466"/>
          </a:xfrm>
          <a:prstGeom prst="rect">
            <a:avLst/>
          </a:prstGeom>
          <a:noFill/>
          <a:ln>
            <a:noFill/>
          </a:ln>
        </p:spPr>
      </p:pic>
      <p:pic>
        <p:nvPicPr>
          <p:cNvPr id="339" name="Google Shape;339;gfeb72eba82_1_131"/>
          <p:cNvPicPr preferRelativeResize="0"/>
          <p:nvPr/>
        </p:nvPicPr>
        <p:blipFill>
          <a:blip r:embed="rId4">
            <a:alphaModFix/>
          </a:blip>
          <a:stretch>
            <a:fillRect/>
          </a:stretch>
        </p:blipFill>
        <p:spPr>
          <a:xfrm>
            <a:off x="5928100" y="1598267"/>
            <a:ext cx="5551966" cy="41746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feb72eba82_1_243"/>
          <p:cNvSpPr txBox="1">
            <a:spLocks noGrp="1"/>
          </p:cNvSpPr>
          <p:nvPr>
            <p:ph type="title"/>
          </p:nvPr>
        </p:nvSpPr>
        <p:spPr>
          <a:xfrm>
            <a:off x="401067" y="401067"/>
            <a:ext cx="11376300" cy="6243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800"/>
              <a:t>Linear Regression: Worst Performing vs Rank</a:t>
            </a:r>
            <a:endParaRPr sz="48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Draws vs Rank. The correlation coefficient is 0.055343155643351016.</a:t>
            </a:r>
            <a:endParaRPr sz="1900"/>
          </a:p>
          <a:p>
            <a:pPr marL="0" lvl="0" indent="0" algn="l" rtl="0">
              <a:spcBef>
                <a:spcPts val="0"/>
              </a:spcBef>
              <a:spcAft>
                <a:spcPts val="0"/>
              </a:spcAft>
              <a:buNone/>
            </a:pPr>
            <a:r>
              <a:rPr lang="en-US" sz="1900"/>
              <a:t>Attendance vs. Rank. The correlation coefficient is 0.15846314148638874.</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p:txBody>
      </p:sp>
      <p:pic>
        <p:nvPicPr>
          <p:cNvPr id="345" name="Google Shape;345;gfeb72eba82_1_243"/>
          <p:cNvPicPr preferRelativeResize="0"/>
          <p:nvPr/>
        </p:nvPicPr>
        <p:blipFill>
          <a:blip r:embed="rId3">
            <a:alphaModFix/>
          </a:blip>
          <a:stretch>
            <a:fillRect/>
          </a:stretch>
        </p:blipFill>
        <p:spPr>
          <a:xfrm>
            <a:off x="550733" y="1390317"/>
            <a:ext cx="5545267" cy="4077367"/>
          </a:xfrm>
          <a:prstGeom prst="rect">
            <a:avLst/>
          </a:prstGeom>
          <a:noFill/>
          <a:ln>
            <a:noFill/>
          </a:ln>
        </p:spPr>
      </p:pic>
      <p:pic>
        <p:nvPicPr>
          <p:cNvPr id="346" name="Google Shape;346;gfeb72eba82_1_243"/>
          <p:cNvPicPr preferRelativeResize="0"/>
          <p:nvPr/>
        </p:nvPicPr>
        <p:blipFill>
          <a:blip r:embed="rId4">
            <a:alphaModFix/>
          </a:blip>
          <a:stretch>
            <a:fillRect/>
          </a:stretch>
        </p:blipFill>
        <p:spPr>
          <a:xfrm>
            <a:off x="6390133" y="1229900"/>
            <a:ext cx="5545267" cy="418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351"/>
        <p:cNvGrpSpPr/>
        <p:nvPr/>
      </p:nvGrpSpPr>
      <p:grpSpPr>
        <a:xfrm>
          <a:off x="0" y="0"/>
          <a:ext cx="0" cy="0"/>
          <a:chOff x="0" y="0"/>
          <a:chExt cx="0" cy="0"/>
        </a:xfrm>
      </p:grpSpPr>
      <p:sp>
        <p:nvSpPr>
          <p:cNvPr id="352" name="Google Shape;352;g153473e29d3_1_12"/>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solidFill>
                  <a:schemeClr val="tx1">
                    <a:lumMod val="75000"/>
                    <a:lumOff val="25000"/>
                  </a:schemeClr>
                </a:solidFill>
                <a:latin typeface="Oswald" panose="00000500000000000000" pitchFamily="2" charset="0"/>
              </a:rPr>
              <a:t>Relationship between Wins, Losses, and Points</a:t>
            </a:r>
            <a:endParaRPr dirty="0">
              <a:solidFill>
                <a:schemeClr val="tx1">
                  <a:lumMod val="75000"/>
                  <a:lumOff val="25000"/>
                </a:schemeClr>
              </a:solidFill>
              <a:latin typeface="Oswald" panose="00000500000000000000" pitchFamily="2" charset="0"/>
            </a:endParaRPr>
          </a:p>
        </p:txBody>
      </p:sp>
      <p:sp>
        <p:nvSpPr>
          <p:cNvPr id="353" name="Google Shape;353;g153473e29d3_1_12"/>
          <p:cNvSpPr txBox="1">
            <a:spLocks noGrp="1"/>
          </p:cNvSpPr>
          <p:nvPr>
            <p:ph type="body" idx="1"/>
          </p:nvPr>
        </p:nvSpPr>
        <p:spPr>
          <a:xfrm>
            <a:off x="1762875" y="4197096"/>
            <a:ext cx="696861" cy="1500358"/>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dirty="0"/>
          </a:p>
        </p:txBody>
      </p:sp>
      <p:pic>
        <p:nvPicPr>
          <p:cNvPr id="354" name="Google Shape;354;g153473e29d3_1_12"/>
          <p:cNvPicPr preferRelativeResize="0"/>
          <p:nvPr/>
        </p:nvPicPr>
        <p:blipFill>
          <a:blip r:embed="rId3">
            <a:alphaModFix/>
          </a:blip>
          <a:stretch>
            <a:fillRect/>
          </a:stretch>
        </p:blipFill>
        <p:spPr>
          <a:xfrm>
            <a:off x="612648" y="1233698"/>
            <a:ext cx="5228847" cy="5029200"/>
          </a:xfrm>
          <a:prstGeom prst="rect">
            <a:avLst/>
          </a:prstGeom>
          <a:noFill/>
          <a:ln>
            <a:noFill/>
          </a:ln>
        </p:spPr>
      </p:pic>
      <p:pic>
        <p:nvPicPr>
          <p:cNvPr id="355" name="Google Shape;355;g153473e29d3_1_12"/>
          <p:cNvPicPr preferRelativeResize="0"/>
          <p:nvPr/>
        </p:nvPicPr>
        <p:blipFill>
          <a:blip r:embed="rId4">
            <a:alphaModFix/>
          </a:blip>
          <a:stretch>
            <a:fillRect/>
          </a:stretch>
        </p:blipFill>
        <p:spPr>
          <a:xfrm>
            <a:off x="6706731" y="1233698"/>
            <a:ext cx="5229225" cy="502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360"/>
        <p:cNvGrpSpPr/>
        <p:nvPr/>
      </p:nvGrpSpPr>
      <p:grpSpPr>
        <a:xfrm>
          <a:off x="0" y="0"/>
          <a:ext cx="0" cy="0"/>
          <a:chOff x="0" y="0"/>
          <a:chExt cx="0" cy="0"/>
        </a:xfrm>
      </p:grpSpPr>
      <p:sp>
        <p:nvSpPr>
          <p:cNvPr id="361" name="Google Shape;361;g153473e29d3_1_33"/>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solidFill>
                  <a:schemeClr val="tx1">
                    <a:lumMod val="75000"/>
                    <a:lumOff val="25000"/>
                  </a:schemeClr>
                </a:solidFill>
                <a:latin typeface="Oswald" panose="00000500000000000000" pitchFamily="2" charset="0"/>
              </a:rPr>
              <a:t>Relationship between Draws, Attendance, and Points</a:t>
            </a:r>
            <a:endParaRPr dirty="0">
              <a:solidFill>
                <a:schemeClr val="tx1">
                  <a:lumMod val="75000"/>
                  <a:lumOff val="25000"/>
                </a:schemeClr>
              </a:solidFill>
              <a:latin typeface="Oswald" panose="00000500000000000000" pitchFamily="2" charset="0"/>
            </a:endParaRPr>
          </a:p>
        </p:txBody>
      </p:sp>
      <p:sp>
        <p:nvSpPr>
          <p:cNvPr id="362" name="Google Shape;362;g153473e29d3_1_33"/>
          <p:cNvSpPr txBox="1">
            <a:spLocks noGrp="1"/>
          </p:cNvSpPr>
          <p:nvPr>
            <p:ph type="body" idx="1"/>
          </p:nvPr>
        </p:nvSpPr>
        <p:spPr>
          <a:xfrm>
            <a:off x="1762875" y="3962400"/>
            <a:ext cx="712470" cy="1735054"/>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dirty="0"/>
          </a:p>
        </p:txBody>
      </p:sp>
      <p:pic>
        <p:nvPicPr>
          <p:cNvPr id="363" name="Google Shape;363;g153473e29d3_1_33"/>
          <p:cNvPicPr preferRelativeResize="0"/>
          <p:nvPr/>
        </p:nvPicPr>
        <p:blipFill>
          <a:blip r:embed="rId3">
            <a:alphaModFix/>
          </a:blip>
          <a:stretch>
            <a:fillRect/>
          </a:stretch>
        </p:blipFill>
        <p:spPr>
          <a:xfrm>
            <a:off x="461807" y="1240127"/>
            <a:ext cx="5248275" cy="5114925"/>
          </a:xfrm>
          <a:prstGeom prst="rect">
            <a:avLst/>
          </a:prstGeom>
          <a:noFill/>
          <a:ln>
            <a:noFill/>
          </a:ln>
        </p:spPr>
      </p:pic>
      <p:pic>
        <p:nvPicPr>
          <p:cNvPr id="364" name="Google Shape;364;g153473e29d3_1_33"/>
          <p:cNvPicPr preferRelativeResize="0"/>
          <p:nvPr/>
        </p:nvPicPr>
        <p:blipFill>
          <a:blip r:embed="rId4">
            <a:alphaModFix/>
          </a:blip>
          <a:stretch>
            <a:fillRect/>
          </a:stretch>
        </p:blipFill>
        <p:spPr>
          <a:xfrm>
            <a:off x="6497818" y="1268702"/>
            <a:ext cx="5229225" cy="508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369"/>
        <p:cNvGrpSpPr/>
        <p:nvPr/>
      </p:nvGrpSpPr>
      <p:grpSpPr>
        <a:xfrm>
          <a:off x="0" y="0"/>
          <a:ext cx="0" cy="0"/>
          <a:chOff x="0" y="0"/>
          <a:chExt cx="0" cy="0"/>
        </a:xfrm>
      </p:grpSpPr>
      <p:sp>
        <p:nvSpPr>
          <p:cNvPr id="370" name="Google Shape;370;g153473e29d3_1_25"/>
          <p:cNvSpPr txBox="1">
            <a:spLocks noGrp="1"/>
          </p:cNvSpPr>
          <p:nvPr>
            <p:ph type="title"/>
          </p:nvPr>
        </p:nvSpPr>
        <p:spPr>
          <a:xfrm>
            <a:off x="695325" y="57225"/>
            <a:ext cx="10798200" cy="715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3600" dirty="0">
                <a:solidFill>
                  <a:schemeClr val="tx1">
                    <a:lumMod val="75000"/>
                    <a:lumOff val="25000"/>
                  </a:schemeClr>
                </a:solidFill>
                <a:latin typeface="Oswald" panose="00000500000000000000" pitchFamily="2" charset="0"/>
              </a:rPr>
              <a:t>Relationship between Goals Scored, Goals Allowed, and Points</a:t>
            </a:r>
            <a:endParaRPr sz="3600" dirty="0">
              <a:solidFill>
                <a:schemeClr val="tx1">
                  <a:lumMod val="75000"/>
                  <a:lumOff val="25000"/>
                </a:schemeClr>
              </a:solidFill>
              <a:latin typeface="Oswald" panose="00000500000000000000" pitchFamily="2" charset="0"/>
            </a:endParaRPr>
          </a:p>
        </p:txBody>
      </p:sp>
      <p:sp>
        <p:nvSpPr>
          <p:cNvPr id="371" name="Google Shape;371;g153473e29d3_1_25"/>
          <p:cNvSpPr txBox="1">
            <a:spLocks noGrp="1"/>
          </p:cNvSpPr>
          <p:nvPr>
            <p:ph type="body" idx="1"/>
          </p:nvPr>
        </p:nvSpPr>
        <p:spPr>
          <a:xfrm>
            <a:off x="1762875" y="4359563"/>
            <a:ext cx="832543" cy="203201"/>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lang="en-US" dirty="0"/>
          </a:p>
        </p:txBody>
      </p:sp>
      <p:pic>
        <p:nvPicPr>
          <p:cNvPr id="372" name="Google Shape;372;g153473e29d3_1_25"/>
          <p:cNvPicPr preferRelativeResize="0"/>
          <p:nvPr/>
        </p:nvPicPr>
        <p:blipFill>
          <a:blip r:embed="rId3">
            <a:alphaModFix/>
          </a:blip>
          <a:stretch>
            <a:fillRect/>
          </a:stretch>
        </p:blipFill>
        <p:spPr>
          <a:xfrm>
            <a:off x="6703568" y="1225834"/>
            <a:ext cx="5248275" cy="5105400"/>
          </a:xfrm>
          <a:prstGeom prst="rect">
            <a:avLst/>
          </a:prstGeom>
          <a:noFill/>
          <a:ln>
            <a:noFill/>
          </a:ln>
        </p:spPr>
      </p:pic>
      <p:pic>
        <p:nvPicPr>
          <p:cNvPr id="373" name="Google Shape;373;g153473e29d3_1_25"/>
          <p:cNvPicPr preferRelativeResize="0"/>
          <p:nvPr/>
        </p:nvPicPr>
        <p:blipFill>
          <a:blip r:embed="rId4">
            <a:alphaModFix/>
          </a:blip>
          <a:stretch>
            <a:fillRect/>
          </a:stretch>
        </p:blipFill>
        <p:spPr>
          <a:xfrm>
            <a:off x="581879" y="1225834"/>
            <a:ext cx="5248275" cy="510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Shape 377"/>
        <p:cNvGrpSpPr/>
        <p:nvPr/>
      </p:nvGrpSpPr>
      <p:grpSpPr>
        <a:xfrm>
          <a:off x="0" y="0"/>
          <a:ext cx="0" cy="0"/>
          <a:chOff x="0" y="0"/>
          <a:chExt cx="0" cy="0"/>
        </a:xfrm>
      </p:grpSpPr>
      <p:sp>
        <p:nvSpPr>
          <p:cNvPr id="378" name="Google Shape;378;p12"/>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79" name="Google Shape;379;p12"/>
          <p:cNvSpPr txBox="1">
            <a:spLocks noGrp="1"/>
          </p:cNvSpPr>
          <p:nvPr>
            <p:ph type="body" idx="1"/>
          </p:nvPr>
        </p:nvSpPr>
        <p:spPr>
          <a:xfrm>
            <a:off x="800099" y="2005870"/>
            <a:ext cx="3390161" cy="526756"/>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900" b="0"/>
              <a:t>Wins and Points</a:t>
            </a:r>
            <a:endParaRPr sz="2900" b="0"/>
          </a:p>
        </p:txBody>
      </p:sp>
      <p:sp>
        <p:nvSpPr>
          <p:cNvPr id="380" name="Google Shape;380;p12"/>
          <p:cNvSpPr txBox="1">
            <a:spLocks noGrp="1"/>
          </p:cNvSpPr>
          <p:nvPr>
            <p:ph type="body" idx="2"/>
          </p:nvPr>
        </p:nvSpPr>
        <p:spPr>
          <a:xfrm>
            <a:off x="800099" y="2552345"/>
            <a:ext cx="3390161" cy="3272810"/>
          </a:xfrm>
          <a:prstGeom prst="rect">
            <a:avLst/>
          </a:prstGeom>
          <a:noFill/>
          <a:ln>
            <a:noFill/>
          </a:ln>
        </p:spPr>
        <p:txBody>
          <a:bodyPr spcFirstLastPara="1" wrap="square" lIns="91425" tIns="45700" rIns="91425" bIns="45700" anchor="t" anchorCtr="0">
            <a:normAutofit/>
          </a:bodyPr>
          <a:lstStyle/>
          <a:p>
            <a:pPr marL="457200" lvl="0" indent="-304958" algn="l" rtl="0">
              <a:lnSpc>
                <a:spcPct val="120000"/>
              </a:lnSpc>
              <a:spcBef>
                <a:spcPts val="1000"/>
              </a:spcBef>
              <a:spcAft>
                <a:spcPts val="0"/>
              </a:spcAft>
              <a:buSzPct val="100000"/>
              <a:buChar char="●"/>
            </a:pPr>
            <a:r>
              <a:rPr lang="en-US" sz="1300"/>
              <a:t>Model coefficient - 2.80</a:t>
            </a:r>
            <a:endParaRPr sz="13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Model intercept - 11.74</a:t>
            </a:r>
            <a:endParaRPr sz="14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R-squared - 0.98</a:t>
            </a:r>
            <a:endParaRPr sz="13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b="1" u="sng">
              <a:solidFill>
                <a:srgbClr val="980000"/>
              </a:solidFill>
            </a:endParaRPr>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228600" lvl="0" indent="0" algn="l" rtl="0">
              <a:lnSpc>
                <a:spcPct val="100000"/>
              </a:lnSpc>
              <a:spcBef>
                <a:spcPts val="1000"/>
              </a:spcBef>
              <a:spcAft>
                <a:spcPts val="0"/>
              </a:spcAft>
              <a:buNone/>
            </a:pPr>
            <a:endParaRPr/>
          </a:p>
        </p:txBody>
      </p:sp>
      <p:sp>
        <p:nvSpPr>
          <p:cNvPr id="381" name="Google Shape;381;p12"/>
          <p:cNvSpPr txBox="1">
            <a:spLocks noGrp="1"/>
          </p:cNvSpPr>
          <p:nvPr>
            <p:ph type="body" idx="3"/>
          </p:nvPr>
        </p:nvSpPr>
        <p:spPr>
          <a:xfrm>
            <a:off x="440091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Losses and Points</a:t>
            </a:r>
            <a:endParaRPr sz="1900" b="0"/>
          </a:p>
        </p:txBody>
      </p:sp>
      <p:sp>
        <p:nvSpPr>
          <p:cNvPr id="382" name="Google Shape;382;p12"/>
          <p:cNvSpPr txBox="1">
            <a:spLocks noGrp="1"/>
          </p:cNvSpPr>
          <p:nvPr>
            <p:ph type="body" idx="4"/>
          </p:nvPr>
        </p:nvSpPr>
        <p:spPr>
          <a:xfrm>
            <a:off x="4400919" y="2552345"/>
            <a:ext cx="3390161" cy="327281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(2.97)</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- 96.27</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- 0.89</a:t>
            </a:r>
            <a:endParaRPr sz="1200"/>
          </a:p>
          <a:p>
            <a:pPr marL="0" lvl="0" indent="0" algn="l" rtl="0">
              <a:lnSpc>
                <a:spcPct val="100000"/>
              </a:lnSpc>
              <a:spcBef>
                <a:spcPts val="1000"/>
              </a:spcBef>
              <a:spcAft>
                <a:spcPts val="0"/>
              </a:spcAft>
              <a:buNone/>
            </a:pPr>
            <a:endParaRPr/>
          </a:p>
        </p:txBody>
      </p:sp>
      <p:sp>
        <p:nvSpPr>
          <p:cNvPr id="383" name="Google Shape;383;p12"/>
          <p:cNvSpPr txBox="1">
            <a:spLocks noGrp="1"/>
          </p:cNvSpPr>
          <p:nvPr>
            <p:ph type="body" idx="5"/>
          </p:nvPr>
        </p:nvSpPr>
        <p:spPr>
          <a:xfrm>
            <a:off x="8001739" y="2005870"/>
            <a:ext cx="3390161" cy="52675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Draws and Points</a:t>
            </a:r>
            <a:endParaRPr sz="1900" b="0"/>
          </a:p>
        </p:txBody>
      </p:sp>
      <p:sp>
        <p:nvSpPr>
          <p:cNvPr id="384" name="Google Shape;384;p12"/>
          <p:cNvSpPr txBox="1">
            <a:spLocks noGrp="1"/>
          </p:cNvSpPr>
          <p:nvPr>
            <p:ph type="body" idx="6"/>
          </p:nvPr>
        </p:nvSpPr>
        <p:spPr>
          <a:xfrm>
            <a:off x="8001739" y="2552345"/>
            <a:ext cx="3390161" cy="327281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(1.85)</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- 68.69</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- 0.09</a:t>
            </a:r>
            <a:endParaRPr/>
          </a:p>
        </p:txBody>
      </p:sp>
      <p:sp>
        <p:nvSpPr>
          <p:cNvPr id="385" name="Google Shape;385;p1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86" name="Google Shape;386;p1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Shape 390"/>
        <p:cNvGrpSpPr/>
        <p:nvPr/>
      </p:nvGrpSpPr>
      <p:grpSpPr>
        <a:xfrm>
          <a:off x="0" y="0"/>
          <a:ext cx="0" cy="0"/>
          <a:chOff x="0" y="0"/>
          <a:chExt cx="0" cy="0"/>
        </a:xfrm>
      </p:grpSpPr>
      <p:sp>
        <p:nvSpPr>
          <p:cNvPr id="391" name="Google Shape;391;g153473e29d3_1_41"/>
          <p:cNvSpPr txBox="1">
            <a:spLocks noGrp="1"/>
          </p:cNvSpPr>
          <p:nvPr>
            <p:ph type="title"/>
          </p:nvPr>
        </p:nvSpPr>
        <p:spPr>
          <a:xfrm>
            <a:off x="700087" y="909638"/>
            <a:ext cx="10691700" cy="81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3400"/>
              <a:t>RESULTS FROM THE MODEL </a:t>
            </a:r>
            <a:endParaRPr sz="3400"/>
          </a:p>
        </p:txBody>
      </p:sp>
      <p:sp>
        <p:nvSpPr>
          <p:cNvPr id="392" name="Google Shape;392;g153473e29d3_1_41"/>
          <p:cNvSpPr txBox="1">
            <a:spLocks noGrp="1"/>
          </p:cNvSpPr>
          <p:nvPr>
            <p:ph type="body" idx="1"/>
          </p:nvPr>
        </p:nvSpPr>
        <p:spPr>
          <a:xfrm>
            <a:off x="800099" y="2005870"/>
            <a:ext cx="3390300" cy="5268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en-US" sz="1900" b="0"/>
              <a:t>Attendance and Points</a:t>
            </a:r>
            <a:endParaRPr sz="2900" b="0"/>
          </a:p>
        </p:txBody>
      </p:sp>
      <p:sp>
        <p:nvSpPr>
          <p:cNvPr id="393" name="Google Shape;393;g153473e29d3_1_41"/>
          <p:cNvSpPr txBox="1">
            <a:spLocks noGrp="1"/>
          </p:cNvSpPr>
          <p:nvPr>
            <p:ph type="body" idx="2"/>
          </p:nvPr>
        </p:nvSpPr>
        <p:spPr>
          <a:xfrm>
            <a:off x="800099" y="2552345"/>
            <a:ext cx="3390300" cy="3272700"/>
          </a:xfrm>
          <a:prstGeom prst="rect">
            <a:avLst/>
          </a:prstGeom>
          <a:noFill/>
          <a:ln>
            <a:noFill/>
          </a:ln>
        </p:spPr>
        <p:txBody>
          <a:bodyPr spcFirstLastPara="1" wrap="square" lIns="91425" tIns="45700" rIns="91425" bIns="45700" anchor="t" anchorCtr="0">
            <a:normAutofit/>
          </a:bodyPr>
          <a:lstStyle/>
          <a:p>
            <a:pPr marL="457200" lvl="0" indent="-304958" algn="l" rtl="0">
              <a:lnSpc>
                <a:spcPct val="120000"/>
              </a:lnSpc>
              <a:spcBef>
                <a:spcPts val="1000"/>
              </a:spcBef>
              <a:spcAft>
                <a:spcPts val="0"/>
              </a:spcAft>
              <a:buSzPct val="100000"/>
              <a:buChar char="●"/>
            </a:pPr>
            <a:r>
              <a:rPr lang="en-US" sz="1300"/>
              <a:t>Model coefficient - 0.00</a:t>
            </a:r>
            <a:endParaRPr sz="13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Model intercept - 42.29</a:t>
            </a:r>
            <a:endParaRPr sz="1400"/>
          </a:p>
          <a:p>
            <a:pPr marL="457200" lvl="0" indent="0" algn="l" rtl="0">
              <a:lnSpc>
                <a:spcPct val="120000"/>
              </a:lnSpc>
              <a:spcBef>
                <a:spcPts val="1000"/>
              </a:spcBef>
              <a:spcAft>
                <a:spcPts val="0"/>
              </a:spcAft>
              <a:buNone/>
            </a:pPr>
            <a:endParaRPr sz="1300"/>
          </a:p>
          <a:p>
            <a:pPr marL="457200" lvl="0" indent="-304958" algn="l" rtl="0">
              <a:lnSpc>
                <a:spcPct val="120000"/>
              </a:lnSpc>
              <a:spcBef>
                <a:spcPts val="1000"/>
              </a:spcBef>
              <a:spcAft>
                <a:spcPts val="0"/>
              </a:spcAft>
              <a:buSzPct val="100000"/>
              <a:buChar char="●"/>
            </a:pPr>
            <a:r>
              <a:rPr lang="en-US" sz="1300"/>
              <a:t>R-squared - 0.15</a:t>
            </a:r>
            <a:endParaRPr sz="13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b="1" u="sng">
              <a:solidFill>
                <a:srgbClr val="980000"/>
              </a:solidFill>
            </a:endParaRPr>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0" lvl="0" indent="0" algn="l" rtl="0">
              <a:lnSpc>
                <a:spcPct val="120000"/>
              </a:lnSpc>
              <a:spcBef>
                <a:spcPts val="1000"/>
              </a:spcBef>
              <a:spcAft>
                <a:spcPts val="0"/>
              </a:spcAft>
              <a:buNone/>
            </a:pPr>
            <a:endParaRPr sz="1000"/>
          </a:p>
          <a:p>
            <a:pPr marL="228600" lvl="0" indent="0" algn="l" rtl="0">
              <a:lnSpc>
                <a:spcPct val="100000"/>
              </a:lnSpc>
              <a:spcBef>
                <a:spcPts val="1000"/>
              </a:spcBef>
              <a:spcAft>
                <a:spcPts val="0"/>
              </a:spcAft>
              <a:buNone/>
            </a:pPr>
            <a:endParaRPr/>
          </a:p>
        </p:txBody>
      </p:sp>
      <p:sp>
        <p:nvSpPr>
          <p:cNvPr id="394" name="Google Shape;394;g153473e29d3_1_41"/>
          <p:cNvSpPr txBox="1">
            <a:spLocks noGrp="1"/>
          </p:cNvSpPr>
          <p:nvPr>
            <p:ph type="body" idx="3"/>
          </p:nvPr>
        </p:nvSpPr>
        <p:spPr>
          <a:xfrm>
            <a:off x="4400919" y="2005870"/>
            <a:ext cx="3390300" cy="526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Goals Scored and Points</a:t>
            </a:r>
            <a:endParaRPr sz="1900" b="0"/>
          </a:p>
        </p:txBody>
      </p:sp>
      <p:sp>
        <p:nvSpPr>
          <p:cNvPr id="395" name="Google Shape;395;g153473e29d3_1_41"/>
          <p:cNvSpPr txBox="1">
            <a:spLocks noGrp="1"/>
          </p:cNvSpPr>
          <p:nvPr>
            <p:ph type="body" idx="4"/>
          </p:nvPr>
        </p:nvSpPr>
        <p:spPr>
          <a:xfrm>
            <a:off x="4400919" y="2552345"/>
            <a:ext cx="3390300" cy="327270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0.93</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- 3.92</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- 0.87</a:t>
            </a:r>
            <a:endParaRPr sz="1200"/>
          </a:p>
          <a:p>
            <a:pPr marL="0" lvl="0" indent="0" algn="l" rtl="0">
              <a:lnSpc>
                <a:spcPct val="100000"/>
              </a:lnSpc>
              <a:spcBef>
                <a:spcPts val="1000"/>
              </a:spcBef>
              <a:spcAft>
                <a:spcPts val="0"/>
              </a:spcAft>
              <a:buNone/>
            </a:pPr>
            <a:endParaRPr/>
          </a:p>
        </p:txBody>
      </p:sp>
      <p:sp>
        <p:nvSpPr>
          <p:cNvPr id="396" name="Google Shape;396;g153473e29d3_1_41"/>
          <p:cNvSpPr txBox="1">
            <a:spLocks noGrp="1"/>
          </p:cNvSpPr>
          <p:nvPr>
            <p:ph type="body" idx="5"/>
          </p:nvPr>
        </p:nvSpPr>
        <p:spPr>
          <a:xfrm>
            <a:off x="8001739" y="2005870"/>
            <a:ext cx="3390300" cy="526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sz="1900" b="0"/>
              <a:t>Goals Allowed and Points</a:t>
            </a:r>
            <a:endParaRPr sz="1900" b="0"/>
          </a:p>
        </p:txBody>
      </p:sp>
      <p:sp>
        <p:nvSpPr>
          <p:cNvPr id="397" name="Google Shape;397;g153473e29d3_1_41"/>
          <p:cNvSpPr txBox="1">
            <a:spLocks noGrp="1"/>
          </p:cNvSpPr>
          <p:nvPr>
            <p:ph type="body" idx="6"/>
          </p:nvPr>
        </p:nvSpPr>
        <p:spPr>
          <a:xfrm>
            <a:off x="8001739" y="2552345"/>
            <a:ext cx="3390300" cy="3272700"/>
          </a:xfrm>
          <a:prstGeom prst="rect">
            <a:avLst/>
          </a:prstGeom>
          <a:noFill/>
          <a:ln>
            <a:noFill/>
          </a:ln>
        </p:spPr>
        <p:txBody>
          <a:bodyPr spcFirstLastPara="1" wrap="square" lIns="91425" tIns="45700" rIns="91425" bIns="45700" anchor="t" anchorCtr="0">
            <a:normAutofit/>
          </a:bodyPr>
          <a:lstStyle/>
          <a:p>
            <a:pPr marL="228600" lvl="0" indent="-190500" algn="l" rtl="0">
              <a:lnSpc>
                <a:spcPct val="120000"/>
              </a:lnSpc>
              <a:spcBef>
                <a:spcPts val="1000"/>
              </a:spcBef>
              <a:spcAft>
                <a:spcPts val="0"/>
              </a:spcAft>
              <a:buSzPts val="1200"/>
              <a:buChar char="•"/>
            </a:pPr>
            <a:r>
              <a:rPr lang="en-US" sz="1200"/>
              <a:t>Model coefficient -  (1.19)</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Model intercept - 114.80</a:t>
            </a:r>
            <a:endParaRPr sz="1200"/>
          </a:p>
          <a:p>
            <a:pPr marL="228600" lvl="0" indent="0" algn="l" rtl="0">
              <a:lnSpc>
                <a:spcPct val="120000"/>
              </a:lnSpc>
              <a:spcBef>
                <a:spcPts val="1000"/>
              </a:spcBef>
              <a:spcAft>
                <a:spcPts val="0"/>
              </a:spcAft>
              <a:buNone/>
            </a:pPr>
            <a:endParaRPr sz="1200"/>
          </a:p>
          <a:p>
            <a:pPr marL="228600" lvl="0" indent="-190500" algn="l" rtl="0">
              <a:lnSpc>
                <a:spcPct val="120000"/>
              </a:lnSpc>
              <a:spcBef>
                <a:spcPts val="1000"/>
              </a:spcBef>
              <a:spcAft>
                <a:spcPts val="0"/>
              </a:spcAft>
              <a:buSzPts val="1200"/>
              <a:buChar char="•"/>
            </a:pPr>
            <a:r>
              <a:rPr lang="en-US" sz="1200"/>
              <a:t>R-squared - 0.75</a:t>
            </a:r>
            <a:endParaRPr/>
          </a:p>
        </p:txBody>
      </p:sp>
      <p:sp>
        <p:nvSpPr>
          <p:cNvPr id="398" name="Google Shape;398;g153473e29d3_1_41"/>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399" name="Google Shape;399;g153473e29d3_1_41"/>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FBFBF"/>
        </a:solidFill>
        <a:effectLst/>
      </p:bgPr>
    </p:bg>
    <p:spTree>
      <p:nvGrpSpPr>
        <p:cNvPr id="1" name="Shape 189"/>
        <p:cNvGrpSpPr/>
        <p:nvPr/>
      </p:nvGrpSpPr>
      <p:grpSpPr>
        <a:xfrm>
          <a:off x="0" y="0"/>
          <a:ext cx="0" cy="0"/>
          <a:chOff x="0" y="0"/>
          <a:chExt cx="0" cy="0"/>
        </a:xfrm>
      </p:grpSpPr>
      <p:sp>
        <p:nvSpPr>
          <p:cNvPr id="190" name="Google Shape;190;p2"/>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dirty="0"/>
              <a:t>TEAM</a:t>
            </a:r>
            <a:endParaRPr dirty="0"/>
          </a:p>
        </p:txBody>
      </p:sp>
      <p:grpSp>
        <p:nvGrpSpPr>
          <p:cNvPr id="191" name="Google Shape;191;p2"/>
          <p:cNvGrpSpPr/>
          <p:nvPr/>
        </p:nvGrpSpPr>
        <p:grpSpPr>
          <a:xfrm>
            <a:off x="404158" y="2483635"/>
            <a:ext cx="11380510" cy="3329992"/>
            <a:chOff x="13632" y="1040247"/>
            <a:chExt cx="11380510" cy="3329992"/>
          </a:xfrm>
        </p:grpSpPr>
        <p:sp>
          <p:nvSpPr>
            <p:cNvPr id="192" name="Google Shape;192;p2"/>
            <p:cNvSpPr/>
            <p:nvPr/>
          </p:nvSpPr>
          <p:spPr>
            <a:xfrm>
              <a:off x="169972" y="1040247"/>
              <a:ext cx="1683900" cy="1683900"/>
            </a:xfrm>
            <a:prstGeom prst="ellipse">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3;p2"/>
            <p:cNvSpPr/>
            <p:nvPr/>
          </p:nvSpPr>
          <p:spPr>
            <a:xfrm>
              <a:off x="13632" y="2849834"/>
              <a:ext cx="1996580" cy="1014293"/>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194;p2"/>
            <p:cNvSpPr txBox="1"/>
            <p:nvPr/>
          </p:nvSpPr>
          <p:spPr>
            <a:xfrm>
              <a:off x="13632" y="2849834"/>
              <a:ext cx="1996580" cy="1014293"/>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Sam Caslowitz</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Machine Learning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600"/>
                <a:buFont typeface="Open Sans"/>
                <a:buNone/>
                <a:tabLst/>
                <a:defRPr/>
              </a:pPr>
              <a:endParaRPr kumimoji="0" sz="1600" b="0" i="0" u="none" strike="noStrike" kern="0" cap="none" spc="0" normalizeH="0" baseline="0" noProof="0">
                <a:ln>
                  <a:noFill/>
                </a:ln>
                <a:solidFill>
                  <a:srgbClr val="000000"/>
                </a:solidFill>
                <a:effectLst/>
                <a:uLnTx/>
                <a:uFillTx/>
                <a:latin typeface="Lustria"/>
                <a:ea typeface="Lustria"/>
                <a:cs typeface="Lustria"/>
                <a:sym typeface="Lustria"/>
              </a:endParaRPr>
            </a:p>
            <a:p>
              <a:pPr marL="0" marR="0" lvl="0" indent="0" algn="ctr" defTabSz="914400" rtl="0" eaLnBrk="1" fontAlgn="auto" latinLnBrk="0" hangingPunct="1">
                <a:lnSpc>
                  <a:spcPct val="100000"/>
                </a:lnSpc>
                <a:spcBef>
                  <a:spcPts val="560"/>
                </a:spcBef>
                <a:spcAft>
                  <a:spcPts val="0"/>
                </a:spcAft>
                <a:buClr>
                  <a:srgbClr val="000000"/>
                </a:buClr>
                <a:buSzPts val="1600"/>
                <a:buFont typeface="Open Sans"/>
                <a:buNone/>
                <a:tabLst/>
                <a:defRPr/>
              </a:pPr>
              <a:endParaRPr kumimoji="0" sz="1600" b="0" i="0" u="none" strike="noStrike" kern="0" cap="none" spc="0" normalizeH="0" baseline="0" noProof="0">
                <a:ln>
                  <a:noFill/>
                </a:ln>
                <a:solidFill>
                  <a:srgbClr val="000000"/>
                </a:solidFill>
                <a:effectLst/>
                <a:uLnTx/>
                <a:uFillTx/>
                <a:latin typeface="Lustria"/>
                <a:ea typeface="Lustria"/>
                <a:cs typeface="Lustria"/>
                <a:sym typeface="Lustria"/>
              </a:endParaRPr>
            </a:p>
          </p:txBody>
        </p:sp>
        <p:sp>
          <p:nvSpPr>
            <p:cNvPr id="195" name="Google Shape;195;p2"/>
            <p:cNvSpPr/>
            <p:nvPr/>
          </p:nvSpPr>
          <p:spPr>
            <a:xfrm>
              <a:off x="13632"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96;p2"/>
            <p:cNvSpPr/>
            <p:nvPr/>
          </p:nvSpPr>
          <p:spPr>
            <a:xfrm>
              <a:off x="2515955" y="1040247"/>
              <a:ext cx="1683900" cy="1683900"/>
            </a:xfrm>
            <a:prstGeom prst="ellipse">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97;p2"/>
            <p:cNvSpPr/>
            <p:nvPr/>
          </p:nvSpPr>
          <p:spPr>
            <a:xfrm>
              <a:off x="2359614" y="2837896"/>
              <a:ext cx="1996580" cy="1038169"/>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198;p2"/>
            <p:cNvSpPr txBox="1"/>
            <p:nvPr/>
          </p:nvSpPr>
          <p:spPr>
            <a:xfrm>
              <a:off x="2359614" y="2837896"/>
              <a:ext cx="1996580" cy="103816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Trevor Jackson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Database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Visualization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99" name="Google Shape;199;p2"/>
            <p:cNvSpPr/>
            <p:nvPr/>
          </p:nvSpPr>
          <p:spPr>
            <a:xfrm>
              <a:off x="2359614"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2"/>
            <p:cNvSpPr/>
            <p:nvPr/>
          </p:nvSpPr>
          <p:spPr>
            <a:xfrm>
              <a:off x="4861936" y="1040247"/>
              <a:ext cx="1645920" cy="1683900"/>
            </a:xfrm>
            <a:prstGeom prst="ellipse">
              <a:avLst/>
            </a:prstGeom>
            <a:blipFill>
              <a:blip r:embed="rId5"/>
              <a:stretch>
                <a:fillRect l="-36111" t="1128" r="-13889" b="112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1" name="Google Shape;201;p2"/>
            <p:cNvSpPr/>
            <p:nvPr/>
          </p:nvSpPr>
          <p:spPr>
            <a:xfrm>
              <a:off x="4705597" y="2863972"/>
              <a:ext cx="1996580" cy="986018"/>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02;p2"/>
            <p:cNvSpPr txBox="1"/>
            <p:nvPr/>
          </p:nvSpPr>
          <p:spPr>
            <a:xfrm>
              <a:off x="4705597" y="2863972"/>
              <a:ext cx="1996580" cy="98601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Parker Jones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Visualization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03;p2"/>
            <p:cNvSpPr/>
            <p:nvPr/>
          </p:nvSpPr>
          <p:spPr>
            <a:xfrm>
              <a:off x="4705597"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2"/>
            <p:cNvSpPr/>
            <p:nvPr/>
          </p:nvSpPr>
          <p:spPr>
            <a:xfrm>
              <a:off x="7207919" y="1040247"/>
              <a:ext cx="1683900" cy="1683900"/>
            </a:xfrm>
            <a:prstGeom prst="ellipse">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2"/>
            <p:cNvSpPr/>
            <p:nvPr/>
          </p:nvSpPr>
          <p:spPr>
            <a:xfrm>
              <a:off x="7051579" y="2907104"/>
              <a:ext cx="1996580" cy="899753"/>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2"/>
            <p:cNvSpPr txBox="1"/>
            <p:nvPr/>
          </p:nvSpPr>
          <p:spPr>
            <a:xfrm>
              <a:off x="7051579" y="2907104"/>
              <a:ext cx="1996580" cy="899753"/>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Kwasi Sefah</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Machine Learning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Visualization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
            <p:cNvSpPr/>
            <p:nvPr/>
          </p:nvSpPr>
          <p:spPr>
            <a:xfrm>
              <a:off x="7051579"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08;p2"/>
            <p:cNvSpPr/>
            <p:nvPr/>
          </p:nvSpPr>
          <p:spPr>
            <a:xfrm>
              <a:off x="9553902" y="1040247"/>
              <a:ext cx="1645920" cy="1683900"/>
            </a:xfrm>
            <a:prstGeom prst="ellipse">
              <a:avLst/>
            </a:prstGeom>
            <a:blipFill>
              <a:blip r:embed="rId7"/>
              <a:stretch>
                <a:fillRect l="-1" r="-33333"/>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9" name="Google Shape;209;p2"/>
            <p:cNvSpPr/>
            <p:nvPr/>
          </p:nvSpPr>
          <p:spPr>
            <a:xfrm>
              <a:off x="9397562" y="2941610"/>
              <a:ext cx="1996580" cy="83074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10;p2"/>
            <p:cNvSpPr txBox="1"/>
            <p:nvPr/>
          </p:nvSpPr>
          <p:spPr>
            <a:xfrm>
              <a:off x="9397562" y="2941610"/>
              <a:ext cx="1996580" cy="830742"/>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Open Sans"/>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Edwin Yu</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56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Machine Learning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350"/>
                </a:spcBef>
                <a:spcAft>
                  <a:spcPts val="0"/>
                </a:spcAft>
                <a:buClr>
                  <a:srgbClr val="000000"/>
                </a:buClr>
                <a:buSzPts val="1000"/>
                <a:buFont typeface="Open Sans"/>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 Visualization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11;p2"/>
            <p:cNvSpPr/>
            <p:nvPr/>
          </p:nvSpPr>
          <p:spPr>
            <a:xfrm>
              <a:off x="9397562" y="3699967"/>
              <a:ext cx="1996580" cy="67027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12" name="Google Shape;212;p2"/>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50" b="0" i="0" u="none" strike="noStrike" kern="0" cap="none" spc="0" normalizeH="0" baseline="0" noProof="0">
                <a:ln>
                  <a:noFill/>
                </a:ln>
                <a:solidFill>
                  <a:srgbClr val="000000"/>
                </a:solidFill>
                <a:effectLst/>
                <a:uLnTx/>
                <a:uFillTx/>
                <a:latin typeface="Open Sans"/>
                <a:ea typeface="Open Sans"/>
                <a:cs typeface="Open Sans"/>
                <a:sym typeface="Open Sans"/>
              </a:rPr>
              <a:t>PREMIER LEAGUE PREDICTIVE ANALYSIS</a:t>
            </a:r>
            <a:endParaRPr kumimoji="0" sz="105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213" name="Google Shape;213;p2"/>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50" b="0" i="0" u="none" strike="noStrike" kern="0" cap="none" spc="0" normalizeH="0" baseline="0" noProof="0">
                <a:ln>
                  <a:noFill/>
                </a:ln>
                <a:solidFill>
                  <a:srgbClr val="000000"/>
                </a:solidFill>
                <a:effectLst/>
                <a:uLnTx/>
                <a:uFillTx/>
                <a:latin typeface="Open Sans"/>
                <a:ea typeface="Open Sans"/>
                <a:cs typeface="Open Sans"/>
                <a:sym typeface="Open Sans"/>
              </a:rPr>
              <a:t>09/14/2022</a:t>
            </a:r>
            <a:endParaRPr kumimoji="0" sz="105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3"/>
        <p:cNvGrpSpPr/>
        <p:nvPr/>
      </p:nvGrpSpPr>
      <p:grpSpPr>
        <a:xfrm>
          <a:off x="0" y="0"/>
          <a:ext cx="0" cy="0"/>
          <a:chOff x="0" y="0"/>
          <a:chExt cx="0" cy="0"/>
        </a:xfrm>
      </p:grpSpPr>
      <p:sp>
        <p:nvSpPr>
          <p:cNvPr id="404" name="Google Shape;404;g153473e29d3_1_67"/>
          <p:cNvSpPr txBox="1">
            <a:spLocks noGrp="1"/>
          </p:cNvSpPr>
          <p:nvPr>
            <p:ph type="title"/>
          </p:nvPr>
        </p:nvSpPr>
        <p:spPr>
          <a:xfrm>
            <a:off x="695325" y="888999"/>
            <a:ext cx="10798200" cy="10518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solidFill>
                  <a:schemeClr val="lt1"/>
                </a:solidFill>
              </a:rPr>
              <a:t>MULTIPLE LINEAR REGRESSION</a:t>
            </a:r>
            <a:endParaRPr>
              <a:solidFill>
                <a:schemeClr val="lt1"/>
              </a:solidFill>
            </a:endParaRPr>
          </a:p>
        </p:txBody>
      </p:sp>
      <p:sp>
        <p:nvSpPr>
          <p:cNvPr id="406" name="Google Shape;406;g153473e29d3_1_67"/>
          <p:cNvSpPr txBox="1">
            <a:spLocks noGrp="1"/>
          </p:cNvSpPr>
          <p:nvPr>
            <p:ph type="ftr" idx="11"/>
          </p:nvPr>
        </p:nvSpPr>
        <p:spPr>
          <a:xfrm>
            <a:off x="715383" y="6356350"/>
            <a:ext cx="4539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07" name="Google Shape;407;g153473e29d3_1_67"/>
          <p:cNvSpPr txBox="1">
            <a:spLocks noGrp="1"/>
          </p:cNvSpPr>
          <p:nvPr>
            <p:ph type="dt" idx="10"/>
          </p:nvPr>
        </p:nvSpPr>
        <p:spPr>
          <a:xfrm>
            <a:off x="8369448" y="6356350"/>
            <a:ext cx="2592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408" name="Google Shape;408;g153473e29d3_1_67"/>
          <p:cNvPicPr preferRelativeResize="0"/>
          <p:nvPr/>
        </p:nvPicPr>
        <p:blipFill>
          <a:blip r:embed="rId3">
            <a:alphaModFix/>
          </a:blip>
          <a:stretch>
            <a:fillRect/>
          </a:stretch>
        </p:blipFill>
        <p:spPr>
          <a:xfrm>
            <a:off x="0" y="1995500"/>
            <a:ext cx="3204850" cy="584200"/>
          </a:xfrm>
          <a:prstGeom prst="rect">
            <a:avLst/>
          </a:prstGeom>
          <a:noFill/>
          <a:ln>
            <a:noFill/>
          </a:ln>
        </p:spPr>
      </p:pic>
      <p:pic>
        <p:nvPicPr>
          <p:cNvPr id="409" name="Google Shape;409;g153473e29d3_1_67"/>
          <p:cNvPicPr preferRelativeResize="0"/>
          <p:nvPr/>
        </p:nvPicPr>
        <p:blipFill>
          <a:blip r:embed="rId4">
            <a:alphaModFix/>
          </a:blip>
          <a:stretch>
            <a:fillRect/>
          </a:stretch>
        </p:blipFill>
        <p:spPr>
          <a:xfrm>
            <a:off x="3204850" y="1995500"/>
            <a:ext cx="961279" cy="3869150"/>
          </a:xfrm>
          <a:prstGeom prst="rect">
            <a:avLst/>
          </a:prstGeom>
          <a:noFill/>
          <a:ln>
            <a:noFill/>
          </a:ln>
        </p:spPr>
      </p:pic>
      <p:pic>
        <p:nvPicPr>
          <p:cNvPr id="410" name="Google Shape;410;g153473e29d3_1_67"/>
          <p:cNvPicPr preferRelativeResize="0"/>
          <p:nvPr/>
        </p:nvPicPr>
        <p:blipFill>
          <a:blip r:embed="rId5">
            <a:alphaModFix/>
          </a:blip>
          <a:stretch>
            <a:fillRect/>
          </a:stretch>
        </p:blipFill>
        <p:spPr>
          <a:xfrm>
            <a:off x="0" y="2581012"/>
            <a:ext cx="3204850" cy="1695975"/>
          </a:xfrm>
          <a:prstGeom prst="rect">
            <a:avLst/>
          </a:prstGeom>
          <a:noFill/>
          <a:ln>
            <a:noFill/>
          </a:ln>
        </p:spPr>
      </p:pic>
      <p:pic>
        <p:nvPicPr>
          <p:cNvPr id="411" name="Google Shape;411;g153473e29d3_1_67"/>
          <p:cNvPicPr preferRelativeResize="0"/>
          <p:nvPr/>
        </p:nvPicPr>
        <p:blipFill>
          <a:blip r:embed="rId6">
            <a:alphaModFix/>
          </a:blip>
          <a:stretch>
            <a:fillRect/>
          </a:stretch>
        </p:blipFill>
        <p:spPr>
          <a:xfrm>
            <a:off x="4235613" y="2579698"/>
            <a:ext cx="3257550" cy="2168717"/>
          </a:xfrm>
          <a:prstGeom prst="rect">
            <a:avLst/>
          </a:prstGeom>
          <a:noFill/>
          <a:ln>
            <a:noFill/>
          </a:ln>
        </p:spPr>
      </p:pic>
      <p:pic>
        <p:nvPicPr>
          <p:cNvPr id="412" name="Google Shape;412;g153473e29d3_1_67"/>
          <p:cNvPicPr preferRelativeResize="0"/>
          <p:nvPr/>
        </p:nvPicPr>
        <p:blipFill>
          <a:blip r:embed="rId7">
            <a:alphaModFix/>
          </a:blip>
          <a:stretch>
            <a:fillRect/>
          </a:stretch>
        </p:blipFill>
        <p:spPr>
          <a:xfrm>
            <a:off x="4235613" y="1995500"/>
            <a:ext cx="3257550" cy="584200"/>
          </a:xfrm>
          <a:prstGeom prst="rect">
            <a:avLst/>
          </a:prstGeom>
          <a:noFill/>
          <a:ln>
            <a:noFill/>
          </a:ln>
        </p:spPr>
      </p:pic>
      <p:pic>
        <p:nvPicPr>
          <p:cNvPr id="413" name="Google Shape;413;g153473e29d3_1_67"/>
          <p:cNvPicPr preferRelativeResize="0"/>
          <p:nvPr/>
        </p:nvPicPr>
        <p:blipFill>
          <a:blip r:embed="rId8">
            <a:alphaModFix/>
          </a:blip>
          <a:stretch>
            <a:fillRect/>
          </a:stretch>
        </p:blipFill>
        <p:spPr>
          <a:xfrm>
            <a:off x="7493150" y="1995500"/>
            <a:ext cx="906775" cy="4219825"/>
          </a:xfrm>
          <a:prstGeom prst="rect">
            <a:avLst/>
          </a:prstGeom>
          <a:noFill/>
          <a:ln>
            <a:noFill/>
          </a:ln>
        </p:spPr>
      </p:pic>
      <p:pic>
        <p:nvPicPr>
          <p:cNvPr id="414" name="Google Shape;414;g153473e29d3_1_67"/>
          <p:cNvPicPr preferRelativeResize="0"/>
          <p:nvPr/>
        </p:nvPicPr>
        <p:blipFill>
          <a:blip r:embed="rId9">
            <a:alphaModFix/>
          </a:blip>
          <a:stretch>
            <a:fillRect/>
          </a:stretch>
        </p:blipFill>
        <p:spPr>
          <a:xfrm>
            <a:off x="11321900" y="1978325"/>
            <a:ext cx="870100" cy="3903500"/>
          </a:xfrm>
          <a:prstGeom prst="rect">
            <a:avLst/>
          </a:prstGeom>
          <a:noFill/>
          <a:ln>
            <a:noFill/>
          </a:ln>
        </p:spPr>
      </p:pic>
      <p:pic>
        <p:nvPicPr>
          <p:cNvPr id="415" name="Google Shape;415;g153473e29d3_1_67"/>
          <p:cNvPicPr preferRelativeResize="0"/>
          <p:nvPr/>
        </p:nvPicPr>
        <p:blipFill>
          <a:blip r:embed="rId10">
            <a:alphaModFix/>
          </a:blip>
          <a:stretch>
            <a:fillRect/>
          </a:stretch>
        </p:blipFill>
        <p:spPr>
          <a:xfrm>
            <a:off x="8443525" y="2552350"/>
            <a:ext cx="2878375" cy="1990725"/>
          </a:xfrm>
          <a:prstGeom prst="rect">
            <a:avLst/>
          </a:prstGeom>
          <a:noFill/>
          <a:ln>
            <a:noFill/>
          </a:ln>
        </p:spPr>
      </p:pic>
      <p:pic>
        <p:nvPicPr>
          <p:cNvPr id="416" name="Google Shape;416;g153473e29d3_1_67"/>
          <p:cNvPicPr preferRelativeResize="0"/>
          <p:nvPr/>
        </p:nvPicPr>
        <p:blipFill>
          <a:blip r:embed="rId11">
            <a:alphaModFix/>
          </a:blip>
          <a:stretch>
            <a:fillRect/>
          </a:stretch>
        </p:blipFill>
        <p:spPr>
          <a:xfrm>
            <a:off x="8443525" y="1968150"/>
            <a:ext cx="2878375" cy="58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FFFFFF"/>
            </a:gs>
            <a:gs pos="100000">
              <a:schemeClr val="accent3">
                <a:lumMod val="45000"/>
                <a:lumOff val="55000"/>
              </a:schemeClr>
            </a:gs>
            <a:gs pos="100000">
              <a:schemeClr val="accent3">
                <a:lumMod val="30000"/>
                <a:lumOff val="70000"/>
              </a:schemeClr>
            </a:gs>
          </a:gsLst>
          <a:lin ang="16800000" scaled="0"/>
          <a:tileRect/>
        </a:gradFill>
        <a:effectLst/>
      </p:bgPr>
    </p:bg>
    <p:spTree>
      <p:nvGrpSpPr>
        <p:cNvPr id="1" name="Shape 420"/>
        <p:cNvGrpSpPr/>
        <p:nvPr/>
      </p:nvGrpSpPr>
      <p:grpSpPr>
        <a:xfrm>
          <a:off x="0" y="0"/>
          <a:ext cx="0" cy="0"/>
          <a:chOff x="0" y="0"/>
          <a:chExt cx="0" cy="0"/>
        </a:xfrm>
      </p:grpSpPr>
      <p:sp>
        <p:nvSpPr>
          <p:cNvPr id="421" name="Google Shape;421;p13"/>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dirty="0"/>
              <a:t>RANDOM FOREST</a:t>
            </a:r>
            <a:endParaRPr dirty="0"/>
          </a:p>
        </p:txBody>
      </p:sp>
      <p:sp>
        <p:nvSpPr>
          <p:cNvPr id="422" name="Google Shape;422;p13"/>
          <p:cNvSpPr txBox="1">
            <a:spLocks noGrp="1"/>
          </p:cNvSpPr>
          <p:nvPr>
            <p:ph type="body" idx="1"/>
          </p:nvPr>
        </p:nvSpPr>
        <p:spPr>
          <a:xfrm>
            <a:off x="303212" y="1741182"/>
            <a:ext cx="8421687" cy="2650031"/>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ts val="2000"/>
              <a:buFont typeface="Arial" panose="020B0604020202020204" pitchFamily="34" charset="0"/>
              <a:buChar char="•"/>
            </a:pPr>
            <a:r>
              <a:rPr lang="en-US" dirty="0"/>
              <a:t>Focused on analyzing home and away performance to </a:t>
            </a:r>
            <a:r>
              <a:rPr lang="en-US" b="0" i="0" dirty="0">
                <a:solidFill>
                  <a:srgbClr val="414141"/>
                </a:solidFill>
                <a:effectLst/>
                <a:latin typeface="PT Serif" panose="020A0603040505020204" pitchFamily="18" charset="77"/>
              </a:rPr>
              <a:t>predict match outcomes.</a:t>
            </a:r>
            <a:endParaRPr lang="en-US" dirty="0"/>
          </a:p>
          <a:p>
            <a:pPr marL="342900" lvl="0" indent="-342900" algn="l" rtl="0">
              <a:lnSpc>
                <a:spcPct val="120000"/>
              </a:lnSpc>
              <a:spcBef>
                <a:spcPts val="0"/>
              </a:spcBef>
              <a:spcAft>
                <a:spcPts val="0"/>
              </a:spcAft>
              <a:buClr>
                <a:schemeClr val="dk1"/>
              </a:buClr>
              <a:buSzPts val="2000"/>
              <a:buFont typeface="Arial" panose="020B0604020202020204" pitchFamily="34" charset="0"/>
              <a:buChar char="•"/>
            </a:pPr>
            <a:r>
              <a:rPr lang="en-US" dirty="0"/>
              <a:t>Calculated the average goals scored, conceded, and the attacking strength for home and away.</a:t>
            </a:r>
          </a:p>
          <a:p>
            <a:pPr marL="342900" lvl="0" indent="-342900" algn="l" rtl="0">
              <a:lnSpc>
                <a:spcPct val="120000"/>
              </a:lnSpc>
              <a:spcBef>
                <a:spcPts val="0"/>
              </a:spcBef>
              <a:spcAft>
                <a:spcPts val="0"/>
              </a:spcAft>
              <a:buClr>
                <a:schemeClr val="dk1"/>
              </a:buClr>
              <a:buSzPts val="2000"/>
              <a:buFont typeface="Arial" panose="020B0604020202020204" pitchFamily="34" charset="0"/>
              <a:buChar char="•"/>
            </a:pPr>
            <a:r>
              <a:rPr lang="en-US" dirty="0"/>
              <a:t>Outcome of each game could be one of three results:</a:t>
            </a:r>
          </a:p>
          <a:p>
            <a:pPr marL="800100" lvl="1" indent="-342900">
              <a:spcBef>
                <a:spcPts val="0"/>
              </a:spcBef>
              <a:buSzPts val="2000"/>
              <a:buFont typeface="Arial" panose="020B0604020202020204" pitchFamily="34" charset="0"/>
              <a:buChar char="•"/>
            </a:pPr>
            <a:r>
              <a:rPr lang="en-US" dirty="0"/>
              <a:t>1 = Home team won</a:t>
            </a:r>
          </a:p>
          <a:p>
            <a:pPr marL="800100" lvl="1" indent="-342900">
              <a:spcBef>
                <a:spcPts val="0"/>
              </a:spcBef>
              <a:buSzPts val="2000"/>
              <a:buFont typeface="Arial" panose="020B0604020202020204" pitchFamily="34" charset="0"/>
              <a:buChar char="•"/>
            </a:pPr>
            <a:r>
              <a:rPr lang="en-US" dirty="0"/>
              <a:t>0 = Draw</a:t>
            </a:r>
          </a:p>
          <a:p>
            <a:pPr marL="800100" lvl="1" indent="-342900">
              <a:spcBef>
                <a:spcPts val="0"/>
              </a:spcBef>
              <a:buSzPts val="2000"/>
              <a:buFont typeface="Arial" panose="020B0604020202020204" pitchFamily="34" charset="0"/>
              <a:buChar char="•"/>
            </a:pPr>
            <a:r>
              <a:rPr lang="en-US" dirty="0"/>
              <a:t>-1 = Away team won</a:t>
            </a:r>
          </a:p>
        </p:txBody>
      </p:sp>
      <p:sp>
        <p:nvSpPr>
          <p:cNvPr id="423" name="Google Shape;423;p1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24" name="Google Shape;424;p1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5" name="Picture 4" descr="Table&#10;&#10;Description automatically generated">
            <a:extLst>
              <a:ext uri="{FF2B5EF4-FFF2-40B4-BE49-F238E27FC236}">
                <a16:creationId xmlns:a16="http://schemas.microsoft.com/office/drawing/2014/main" id="{90C41709-C03E-306E-E48F-DB619A6FE635}"/>
              </a:ext>
            </a:extLst>
          </p:cNvPr>
          <p:cNvPicPr>
            <a:picLocks noChangeAspect="1"/>
          </p:cNvPicPr>
          <p:nvPr/>
        </p:nvPicPr>
        <p:blipFill>
          <a:blip r:embed="rId3"/>
          <a:stretch>
            <a:fillRect/>
          </a:stretch>
        </p:blipFill>
        <p:spPr>
          <a:xfrm>
            <a:off x="3721455" y="3907731"/>
            <a:ext cx="7240587" cy="196513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6000000" scaled="0"/>
          <a:tileRect/>
        </a:gradFill>
        <a:effectLst/>
      </p:bgPr>
    </p:bg>
    <p:spTree>
      <p:nvGrpSpPr>
        <p:cNvPr id="1" name="Shape 420"/>
        <p:cNvGrpSpPr/>
        <p:nvPr/>
      </p:nvGrpSpPr>
      <p:grpSpPr>
        <a:xfrm>
          <a:off x="0" y="0"/>
          <a:ext cx="0" cy="0"/>
          <a:chOff x="0" y="0"/>
          <a:chExt cx="0" cy="0"/>
        </a:xfrm>
      </p:grpSpPr>
      <p:sp>
        <p:nvSpPr>
          <p:cNvPr id="421" name="Google Shape;421;p13"/>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RANDOM FOREST</a:t>
            </a:r>
            <a:endParaRPr/>
          </a:p>
        </p:txBody>
      </p:sp>
      <p:sp>
        <p:nvSpPr>
          <p:cNvPr id="423" name="Google Shape;423;p1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24" name="Google Shape;424;p1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
        <p:nvSpPr>
          <p:cNvPr id="10" name="TextBox 9">
            <a:extLst>
              <a:ext uri="{FF2B5EF4-FFF2-40B4-BE49-F238E27FC236}">
                <a16:creationId xmlns:a16="http://schemas.microsoft.com/office/drawing/2014/main" id="{5D656D8B-D469-527F-244D-6D10E8CEB842}"/>
              </a:ext>
            </a:extLst>
          </p:cNvPr>
          <p:cNvSpPr txBox="1"/>
          <p:nvPr/>
        </p:nvSpPr>
        <p:spPr>
          <a:xfrm>
            <a:off x="715383" y="1624862"/>
            <a:ext cx="6155317" cy="2893100"/>
          </a:xfrm>
          <a:prstGeom prst="rect">
            <a:avLst/>
          </a:prstGeom>
          <a:noFill/>
        </p:spPr>
        <p:txBody>
          <a:bodyPr wrap="square" rtlCol="0">
            <a:spAutoFit/>
          </a:bodyPr>
          <a:lstStyle/>
          <a:p>
            <a:pPr>
              <a:lnSpc>
                <a:spcPct val="120000"/>
              </a:lnSpc>
              <a:buClr>
                <a:schemeClr val="dk1"/>
              </a:buClr>
              <a:buSzPts val="2000"/>
            </a:pPr>
            <a:r>
              <a:rPr lang="en-US" sz="2000" b="1" dirty="0">
                <a:solidFill>
                  <a:schemeClr val="dk1"/>
                </a:solidFill>
                <a:latin typeface="Lustria"/>
                <a:sym typeface="Lustria"/>
              </a:rPr>
              <a:t>Why choose a Random Forest Classifier?</a:t>
            </a:r>
          </a:p>
          <a:p>
            <a:pPr marL="457200" indent="-457200">
              <a:lnSpc>
                <a:spcPct val="120000"/>
              </a:lnSpc>
              <a:buClr>
                <a:schemeClr val="dk1"/>
              </a:buClr>
              <a:buSzPts val="2000"/>
              <a:buFont typeface="+mj-lt"/>
              <a:buAutoNum type="arabicPeriod"/>
            </a:pPr>
            <a:r>
              <a:rPr lang="en-US" sz="2000" dirty="0">
                <a:solidFill>
                  <a:schemeClr val="dk1"/>
                </a:solidFill>
                <a:latin typeface="Lustria"/>
                <a:sym typeface="Lustria"/>
              </a:rPr>
              <a:t>We knew our target values could be one of three options.</a:t>
            </a:r>
          </a:p>
          <a:p>
            <a:pPr marL="457200" indent="-457200">
              <a:lnSpc>
                <a:spcPct val="120000"/>
              </a:lnSpc>
              <a:buClr>
                <a:schemeClr val="dk1"/>
              </a:buClr>
              <a:buSzPts val="2000"/>
              <a:buFont typeface="+mj-lt"/>
              <a:buAutoNum type="arabicPeriod"/>
            </a:pPr>
            <a:r>
              <a:rPr lang="en-US" sz="2000" dirty="0">
                <a:solidFill>
                  <a:schemeClr val="dk1"/>
                </a:solidFill>
                <a:latin typeface="Lustria"/>
                <a:sym typeface="Lustria"/>
              </a:rPr>
              <a:t>Random Forest models are robust to outliers, which can be frequent in sports.</a:t>
            </a:r>
          </a:p>
          <a:p>
            <a:pPr marL="457200" indent="-457200">
              <a:lnSpc>
                <a:spcPct val="120000"/>
              </a:lnSpc>
              <a:buClr>
                <a:schemeClr val="dk1"/>
              </a:buClr>
              <a:buSzPts val="2000"/>
              <a:buFont typeface="+mj-lt"/>
              <a:buAutoNum type="arabicPeriod"/>
            </a:pPr>
            <a:r>
              <a:rPr lang="en-US" sz="2000" dirty="0">
                <a:solidFill>
                  <a:schemeClr val="dk1"/>
                </a:solidFill>
                <a:latin typeface="Lustria"/>
                <a:sym typeface="Lustria"/>
              </a:rPr>
              <a:t>We wanted to rank the importance of input variables in a natural way.</a:t>
            </a:r>
          </a:p>
          <a:p>
            <a:pPr marL="285750" indent="-285750">
              <a:buFont typeface="Arial" panose="020B0604020202020204" pitchFamily="34" charset="0"/>
              <a:buChar char="•"/>
            </a:pPr>
            <a:endParaRPr lang="en-US" dirty="0"/>
          </a:p>
        </p:txBody>
      </p:sp>
      <p:pic>
        <p:nvPicPr>
          <p:cNvPr id="12" name="Picture 11" descr="A group of football balls on a field&#10;&#10;Description automatically generated with low confidence">
            <a:extLst>
              <a:ext uri="{FF2B5EF4-FFF2-40B4-BE49-F238E27FC236}">
                <a16:creationId xmlns:a16="http://schemas.microsoft.com/office/drawing/2014/main" id="{5507F817-BE92-9442-9213-72702244A6B6}"/>
              </a:ext>
            </a:extLst>
          </p:cNvPr>
          <p:cNvPicPr>
            <a:picLocks noChangeAspect="1"/>
          </p:cNvPicPr>
          <p:nvPr/>
        </p:nvPicPr>
        <p:blipFill>
          <a:blip r:embed="rId3"/>
          <a:stretch>
            <a:fillRect/>
          </a:stretch>
        </p:blipFill>
        <p:spPr>
          <a:xfrm>
            <a:off x="6964541" y="1777811"/>
            <a:ext cx="4842349" cy="3631762"/>
          </a:xfrm>
          <a:prstGeom prst="rect">
            <a:avLst/>
          </a:prstGeom>
        </p:spPr>
      </p:pic>
    </p:spTree>
    <p:extLst>
      <p:ext uri="{BB962C8B-B14F-4D97-AF65-F5344CB8AC3E}">
        <p14:creationId xmlns:p14="http://schemas.microsoft.com/office/powerpoint/2010/main" val="1695583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8"/>
        <p:cNvGrpSpPr/>
        <p:nvPr/>
      </p:nvGrpSpPr>
      <p:grpSpPr>
        <a:xfrm>
          <a:off x="0" y="0"/>
          <a:ext cx="0" cy="0"/>
          <a:chOff x="0" y="0"/>
          <a:chExt cx="0" cy="0"/>
        </a:xfrm>
      </p:grpSpPr>
      <p:sp>
        <p:nvSpPr>
          <p:cNvPr id="429" name="Google Shape;429;p14"/>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dirty="0"/>
              <a:t>RESULTS FROM THE MODEL</a:t>
            </a:r>
            <a:endParaRPr dirty="0"/>
          </a:p>
        </p:txBody>
      </p:sp>
      <p:sp>
        <p:nvSpPr>
          <p:cNvPr id="436" name="Google Shape;436;p1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37" name="Google Shape;437;p1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7" name="Picture 6" descr="Text&#10;&#10;Description automatically generated">
            <a:extLst>
              <a:ext uri="{FF2B5EF4-FFF2-40B4-BE49-F238E27FC236}">
                <a16:creationId xmlns:a16="http://schemas.microsoft.com/office/drawing/2014/main" id="{66A32824-D11D-6756-9FCD-643D2A74DD4F}"/>
              </a:ext>
            </a:extLst>
          </p:cNvPr>
          <p:cNvPicPr>
            <a:picLocks noChangeAspect="1"/>
          </p:cNvPicPr>
          <p:nvPr/>
        </p:nvPicPr>
        <p:blipFill>
          <a:blip r:embed="rId3"/>
          <a:stretch>
            <a:fillRect/>
          </a:stretch>
        </p:blipFill>
        <p:spPr>
          <a:xfrm>
            <a:off x="715383" y="2034646"/>
            <a:ext cx="7277100" cy="1143000"/>
          </a:xfrm>
          <a:prstGeom prst="rect">
            <a:avLst/>
          </a:prstGeom>
        </p:spPr>
      </p:pic>
      <p:pic>
        <p:nvPicPr>
          <p:cNvPr id="9" name="Picture 8" descr="Text&#10;&#10;Description automatically generated">
            <a:extLst>
              <a:ext uri="{FF2B5EF4-FFF2-40B4-BE49-F238E27FC236}">
                <a16:creationId xmlns:a16="http://schemas.microsoft.com/office/drawing/2014/main" id="{E0A5FBE6-4114-1C83-4A62-156523AA568A}"/>
              </a:ext>
            </a:extLst>
          </p:cNvPr>
          <p:cNvPicPr>
            <a:picLocks noChangeAspect="1"/>
          </p:cNvPicPr>
          <p:nvPr/>
        </p:nvPicPr>
        <p:blipFill>
          <a:blip r:embed="rId4"/>
          <a:stretch>
            <a:fillRect/>
          </a:stretch>
        </p:blipFill>
        <p:spPr>
          <a:xfrm>
            <a:off x="700087" y="4124523"/>
            <a:ext cx="3479800" cy="1562100"/>
          </a:xfrm>
          <a:prstGeom prst="rect">
            <a:avLst/>
          </a:prstGeom>
        </p:spPr>
      </p:pic>
      <p:sp>
        <p:nvSpPr>
          <p:cNvPr id="10" name="TextBox 9">
            <a:extLst>
              <a:ext uri="{FF2B5EF4-FFF2-40B4-BE49-F238E27FC236}">
                <a16:creationId xmlns:a16="http://schemas.microsoft.com/office/drawing/2014/main" id="{C1DDA766-87AF-C132-D16E-BF3F168AD337}"/>
              </a:ext>
            </a:extLst>
          </p:cNvPr>
          <p:cNvSpPr txBox="1"/>
          <p:nvPr/>
        </p:nvSpPr>
        <p:spPr>
          <a:xfrm>
            <a:off x="1265479" y="1739877"/>
            <a:ext cx="3439533" cy="314816"/>
          </a:xfrm>
          <a:prstGeom prst="rect">
            <a:avLst/>
          </a:prstGeom>
          <a:noFill/>
        </p:spPr>
        <p:txBody>
          <a:bodyPr wrap="square" rtlCol="0">
            <a:spAutoFit/>
          </a:bodyPr>
          <a:lstStyle/>
          <a:p>
            <a:r>
              <a:rPr lang="en-US" b="1" dirty="0"/>
              <a:t>Low accuracy score </a:t>
            </a:r>
            <a:r>
              <a:rPr lang="en-US" b="1" dirty="0">
                <a:sym typeface="Wingdings" pitchFamily="2" charset="2"/>
              </a:rPr>
              <a:t></a:t>
            </a:r>
            <a:endParaRPr lang="en-US" b="1" dirty="0"/>
          </a:p>
        </p:txBody>
      </p:sp>
      <p:sp>
        <p:nvSpPr>
          <p:cNvPr id="11" name="TextBox 10">
            <a:extLst>
              <a:ext uri="{FF2B5EF4-FFF2-40B4-BE49-F238E27FC236}">
                <a16:creationId xmlns:a16="http://schemas.microsoft.com/office/drawing/2014/main" id="{D0DCDD90-88D2-7C0F-59C9-7D48D564DD0B}"/>
              </a:ext>
            </a:extLst>
          </p:cNvPr>
          <p:cNvSpPr txBox="1"/>
          <p:nvPr/>
        </p:nvSpPr>
        <p:spPr>
          <a:xfrm>
            <a:off x="1004046" y="3526466"/>
            <a:ext cx="4431554" cy="523220"/>
          </a:xfrm>
          <a:prstGeom prst="rect">
            <a:avLst/>
          </a:prstGeom>
          <a:noFill/>
        </p:spPr>
        <p:txBody>
          <a:bodyPr wrap="square" rtlCol="0">
            <a:spAutoFit/>
          </a:bodyPr>
          <a:lstStyle/>
          <a:p>
            <a:r>
              <a:rPr lang="en-US" b="1" dirty="0"/>
              <a:t>Attacking strength seemed to be the most important feature.</a:t>
            </a:r>
          </a:p>
        </p:txBody>
      </p:sp>
      <p:pic>
        <p:nvPicPr>
          <p:cNvPr id="13" name="Picture 12" descr="Table&#10;&#10;Description automatically generated">
            <a:extLst>
              <a:ext uri="{FF2B5EF4-FFF2-40B4-BE49-F238E27FC236}">
                <a16:creationId xmlns:a16="http://schemas.microsoft.com/office/drawing/2014/main" id="{3C173EE6-FB7C-BE14-6E83-378A16B483F8}"/>
              </a:ext>
            </a:extLst>
          </p:cNvPr>
          <p:cNvPicPr>
            <a:picLocks noChangeAspect="1"/>
          </p:cNvPicPr>
          <p:nvPr/>
        </p:nvPicPr>
        <p:blipFill>
          <a:blip r:embed="rId5"/>
          <a:stretch>
            <a:fillRect/>
          </a:stretch>
        </p:blipFill>
        <p:spPr>
          <a:xfrm>
            <a:off x="6700986" y="1798161"/>
            <a:ext cx="2128128" cy="4150201"/>
          </a:xfrm>
          <a:prstGeom prst="rect">
            <a:avLst/>
          </a:prstGeom>
        </p:spPr>
      </p:pic>
      <p:pic>
        <p:nvPicPr>
          <p:cNvPr id="15" name="Picture 14" descr="Table&#10;&#10;Description automatically generated">
            <a:extLst>
              <a:ext uri="{FF2B5EF4-FFF2-40B4-BE49-F238E27FC236}">
                <a16:creationId xmlns:a16="http://schemas.microsoft.com/office/drawing/2014/main" id="{885CE18F-696A-9907-60BF-3452FC11A923}"/>
              </a:ext>
            </a:extLst>
          </p:cNvPr>
          <p:cNvPicPr>
            <a:picLocks noChangeAspect="1"/>
          </p:cNvPicPr>
          <p:nvPr/>
        </p:nvPicPr>
        <p:blipFill>
          <a:blip r:embed="rId6"/>
          <a:stretch>
            <a:fillRect/>
          </a:stretch>
        </p:blipFill>
        <p:spPr>
          <a:xfrm>
            <a:off x="9665745" y="1719830"/>
            <a:ext cx="1789855" cy="4228532"/>
          </a:xfrm>
          <a:prstGeom prst="rect">
            <a:avLst/>
          </a:prstGeom>
        </p:spPr>
      </p:pic>
      <p:sp>
        <p:nvSpPr>
          <p:cNvPr id="16" name="TextBox 15">
            <a:extLst>
              <a:ext uri="{FF2B5EF4-FFF2-40B4-BE49-F238E27FC236}">
                <a16:creationId xmlns:a16="http://schemas.microsoft.com/office/drawing/2014/main" id="{2D347811-AB85-475B-434C-B18A1569DF2D}"/>
              </a:ext>
            </a:extLst>
          </p:cNvPr>
          <p:cNvSpPr txBox="1"/>
          <p:nvPr/>
        </p:nvSpPr>
        <p:spPr>
          <a:xfrm>
            <a:off x="6928419" y="1552176"/>
            <a:ext cx="2128128" cy="307777"/>
          </a:xfrm>
          <a:prstGeom prst="rect">
            <a:avLst/>
          </a:prstGeom>
          <a:noFill/>
        </p:spPr>
        <p:txBody>
          <a:bodyPr wrap="square" rtlCol="0">
            <a:spAutoFit/>
          </a:bodyPr>
          <a:lstStyle/>
          <a:p>
            <a:r>
              <a:rPr lang="en-US" b="1" dirty="0"/>
              <a:t>Previous Season </a:t>
            </a:r>
          </a:p>
        </p:txBody>
      </p:sp>
      <p:sp>
        <p:nvSpPr>
          <p:cNvPr id="17" name="TextBox 16">
            <a:extLst>
              <a:ext uri="{FF2B5EF4-FFF2-40B4-BE49-F238E27FC236}">
                <a16:creationId xmlns:a16="http://schemas.microsoft.com/office/drawing/2014/main" id="{1B269D7C-3258-3839-21C1-063A433A67EB}"/>
              </a:ext>
            </a:extLst>
          </p:cNvPr>
          <p:cNvSpPr txBox="1"/>
          <p:nvPr/>
        </p:nvSpPr>
        <p:spPr>
          <a:xfrm>
            <a:off x="9665745" y="1494126"/>
            <a:ext cx="1726155" cy="307777"/>
          </a:xfrm>
          <a:prstGeom prst="rect">
            <a:avLst/>
          </a:prstGeom>
          <a:noFill/>
        </p:spPr>
        <p:txBody>
          <a:bodyPr wrap="square" rtlCol="0">
            <a:spAutoFit/>
          </a:bodyPr>
          <a:lstStyle/>
          <a:p>
            <a:r>
              <a:rPr lang="en-US" b="1" dirty="0"/>
              <a:t>Newest Season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48000">
              <a:schemeClr val="accent3">
                <a:lumMod val="0"/>
                <a:lumOff val="100000"/>
              </a:schemeClr>
            </a:gs>
            <a:gs pos="100000">
              <a:schemeClr val="accent3">
                <a:lumMod val="100000"/>
              </a:schemeClr>
            </a:gs>
          </a:gsLst>
          <a:lin ang="14400000" scaled="0"/>
          <a:tileRect/>
        </a:gradFill>
        <a:effectLst/>
      </p:bgPr>
    </p:bg>
    <p:spTree>
      <p:nvGrpSpPr>
        <p:cNvPr id="1" name="Shape 228"/>
        <p:cNvGrpSpPr/>
        <p:nvPr/>
      </p:nvGrpSpPr>
      <p:grpSpPr>
        <a:xfrm>
          <a:off x="0" y="0"/>
          <a:ext cx="0" cy="0"/>
          <a:chOff x="0" y="0"/>
          <a:chExt cx="0" cy="0"/>
        </a:xfrm>
      </p:grpSpPr>
      <p:sp>
        <p:nvSpPr>
          <p:cNvPr id="229" name="Google Shape;229;p4"/>
          <p:cNvSpPr txBox="1">
            <a:spLocks noGrp="1"/>
          </p:cNvSpPr>
          <p:nvPr>
            <p:ph type="title"/>
          </p:nvPr>
        </p:nvSpPr>
        <p:spPr>
          <a:xfrm>
            <a:off x="5885799" y="3778904"/>
            <a:ext cx="5506100" cy="6223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ts val="3200"/>
              <a:buFont typeface="Lustria"/>
              <a:buNone/>
            </a:pPr>
            <a:r>
              <a:rPr lang="en-US" sz="3200" b="1" dirty="0">
                <a:latin typeface="Lustria"/>
                <a:ea typeface="Lustria"/>
                <a:cs typeface="Lustria"/>
                <a:sym typeface="Lustria"/>
              </a:rPr>
              <a:t>Taking a Closer Look</a:t>
            </a:r>
            <a:br>
              <a:rPr lang="en-US" sz="3200" dirty="0"/>
            </a:br>
            <a:br>
              <a:rPr lang="en-US" sz="2400" dirty="0"/>
            </a:br>
            <a:endParaRPr sz="1400" dirty="0">
              <a:latin typeface="Lustria" panose="020B0604020202020204" charset="0"/>
            </a:endParaRPr>
          </a:p>
        </p:txBody>
      </p:sp>
      <p:sp>
        <p:nvSpPr>
          <p:cNvPr id="230" name="Google Shape;230;p4"/>
          <p:cNvSpPr txBox="1">
            <a:spLocks noGrp="1"/>
          </p:cNvSpPr>
          <p:nvPr>
            <p:ph type="body" idx="1"/>
          </p:nvPr>
        </p:nvSpPr>
        <p:spPr>
          <a:xfrm>
            <a:off x="5885799" y="4401204"/>
            <a:ext cx="5506100" cy="1593196"/>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What exactly do red cards do?</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Is every player a homebody or does it even matter?</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Do the games come down an individual player and how they feel?</a:t>
            </a:r>
            <a:endParaRPr sz="1600" dirty="0">
              <a:latin typeface="Open Sans" panose="020B0606030504020204" pitchFamily="34" charset="0"/>
              <a:ea typeface="Open Sans" panose="020B0606030504020204" pitchFamily="34" charset="0"/>
              <a:cs typeface="Open Sans" panose="020B0606030504020204" pitchFamily="34" charset="0"/>
            </a:endParaRPr>
          </a:p>
          <a:p>
            <a:pPr marL="285750" lvl="0" indent="-196850" algn="l" rtl="0">
              <a:lnSpc>
                <a:spcPct val="100000"/>
              </a:lnSpc>
              <a:spcBef>
                <a:spcPts val="1000"/>
              </a:spcBef>
              <a:spcAft>
                <a:spcPts val="0"/>
              </a:spcAft>
              <a:buClr>
                <a:schemeClr val="dk1"/>
              </a:buClr>
              <a:buSzPts val="1400"/>
              <a:buFont typeface="Arial"/>
              <a:buNone/>
            </a:pPr>
            <a:endParaRPr sz="1400" dirty="0"/>
          </a:p>
        </p:txBody>
      </p:sp>
      <p:sp>
        <p:nvSpPr>
          <p:cNvPr id="233" name="Google Shape;233;p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50" b="0" i="0" u="none" strike="noStrike" kern="0" cap="none" spc="0" normalizeH="0" baseline="0" noProof="0">
                <a:ln>
                  <a:noFill/>
                </a:ln>
                <a:solidFill>
                  <a:srgbClr val="000000"/>
                </a:solidFill>
                <a:effectLst/>
                <a:uLnTx/>
                <a:uFillTx/>
                <a:latin typeface="Open Sans"/>
                <a:ea typeface="Open Sans"/>
                <a:cs typeface="Open Sans"/>
                <a:sym typeface="Open Sans"/>
              </a:rPr>
              <a:t>PREMIER LEAGUE PREDICTIVE ANALYSIS</a:t>
            </a:r>
            <a:endParaRPr kumimoji="0" sz="105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234" name="Google Shape;234;p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50" b="0" i="0" u="none" strike="noStrike" kern="0" cap="none" spc="0" normalizeH="0" baseline="0" noProof="0">
                <a:ln>
                  <a:noFill/>
                </a:ln>
                <a:solidFill>
                  <a:srgbClr val="000000"/>
                </a:solidFill>
                <a:effectLst/>
                <a:uLnTx/>
                <a:uFillTx/>
                <a:latin typeface="Open Sans"/>
                <a:ea typeface="Open Sans"/>
                <a:cs typeface="Open Sans"/>
                <a:sym typeface="Open Sans"/>
              </a:rPr>
              <a:t>09/14/2022</a:t>
            </a:r>
            <a:endParaRPr kumimoji="0" sz="105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6" name="Google Shape;443;p15">
            <a:extLst>
              <a:ext uri="{FF2B5EF4-FFF2-40B4-BE49-F238E27FC236}">
                <a16:creationId xmlns:a16="http://schemas.microsoft.com/office/drawing/2014/main" id="{D6312A75-9162-092C-D796-CECCBBE74ABD}"/>
              </a:ext>
            </a:extLst>
          </p:cNvPr>
          <p:cNvSpPr txBox="1">
            <a:spLocks/>
          </p:cNvSpPr>
          <p:nvPr/>
        </p:nvSpPr>
        <p:spPr>
          <a:xfrm>
            <a:off x="5885799" y="711200"/>
            <a:ext cx="2553745" cy="83026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a:t>Summary</a:t>
            </a:r>
            <a:endParaRPr lang="en-US" dirty="0"/>
          </a:p>
        </p:txBody>
      </p:sp>
      <p:pic>
        <p:nvPicPr>
          <p:cNvPr id="7" name="Picture Placeholder 10">
            <a:extLst>
              <a:ext uri="{FF2B5EF4-FFF2-40B4-BE49-F238E27FC236}">
                <a16:creationId xmlns:a16="http://schemas.microsoft.com/office/drawing/2014/main" id="{5A85025F-22A8-BA31-6BEA-8CBA40061DA6}"/>
              </a:ext>
            </a:extLst>
          </p:cNvPr>
          <p:cNvPicPr>
            <a:picLocks noChangeAspect="1"/>
          </p:cNvPicPr>
          <p:nvPr/>
        </p:nvPicPr>
        <p:blipFill>
          <a:blip r:embed="rId3"/>
          <a:srcRect t="1449" b="1449"/>
          <a:stretch>
            <a:fillRect/>
          </a:stretch>
        </p:blipFill>
        <p:spPr>
          <a:xfrm>
            <a:off x="715383" y="711201"/>
            <a:ext cx="4539727" cy="5041899"/>
          </a:xfrm>
          <a:prstGeom prst="rect">
            <a:avLst/>
          </a:prstGeom>
          <a:noFill/>
          <a:ln>
            <a:noFill/>
          </a:ln>
        </p:spPr>
      </p:pic>
      <p:sp>
        <p:nvSpPr>
          <p:cNvPr id="8" name="TextBox 7">
            <a:extLst>
              <a:ext uri="{FF2B5EF4-FFF2-40B4-BE49-F238E27FC236}">
                <a16:creationId xmlns:a16="http://schemas.microsoft.com/office/drawing/2014/main" id="{DB185CF4-E7D3-0A61-9E4B-49D6A7A2E5EF}"/>
              </a:ext>
            </a:extLst>
          </p:cNvPr>
          <p:cNvSpPr txBox="1"/>
          <p:nvPr/>
        </p:nvSpPr>
        <p:spPr>
          <a:xfrm>
            <a:off x="5885799" y="1397000"/>
            <a:ext cx="5076243" cy="2200602"/>
          </a:xfrm>
          <a:prstGeom prst="rect">
            <a:avLst/>
          </a:prstGeom>
          <a:noFill/>
        </p:spPr>
        <p:txBody>
          <a:bodyPr wrap="square" rtlCol="0">
            <a:spAutoFit/>
          </a:bodyPr>
          <a:lstStyle/>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So much data!</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The bottom three teams usually stay near the bottom, the top three teams usually stay near the top.</a:t>
            </a: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It really comes down to points and individual game events.</a:t>
            </a:r>
          </a:p>
          <a:p>
            <a:pPr marL="285750" lvl="0" indent="-285750" algn="l" rtl="0">
              <a:lnSpc>
                <a:spcPct val="100000"/>
              </a:lnSpc>
              <a:spcBef>
                <a:spcPts val="1000"/>
              </a:spcBef>
              <a:spcAft>
                <a:spcPts val="0"/>
              </a:spcAft>
              <a:buClr>
                <a:schemeClr val="dk1"/>
              </a:buClr>
              <a:buSzPts val="1400"/>
              <a:buFont typeface="Arial"/>
              <a:buChar char="•"/>
            </a:pPr>
            <a:r>
              <a:rPr lang="en-US" sz="1600" dirty="0">
                <a:latin typeface="Open Sans" panose="020B0606030504020204" pitchFamily="34" charset="0"/>
                <a:ea typeface="Open Sans" panose="020B0606030504020204" pitchFamily="34" charset="0"/>
                <a:cs typeface="Open Sans" panose="020B0606030504020204" pitchFamily="34" charset="0"/>
                <a:sym typeface="Open Sans"/>
              </a:rPr>
              <a:t>Ready to take the model to the bookie?</a:t>
            </a:r>
          </a:p>
        </p:txBody>
      </p:sp>
    </p:spTree>
    <p:extLst>
      <p:ext uri="{BB962C8B-B14F-4D97-AF65-F5344CB8AC3E}">
        <p14:creationId xmlns:p14="http://schemas.microsoft.com/office/powerpoint/2010/main" val="3982614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16"/>
          <p:cNvPicPr preferRelativeResize="0">
            <a:picLocks noGrp="1"/>
          </p:cNvPicPr>
          <p:nvPr>
            <p:ph type="pic" idx="2"/>
          </p:nvPr>
        </p:nvPicPr>
        <p:blipFill>
          <a:blip r:embed="rId3"/>
          <a:srcRect/>
          <a:stretch/>
        </p:blipFill>
        <p:spPr>
          <a:xfrm>
            <a:off x="0" y="0"/>
            <a:ext cx="12192000" cy="6858000"/>
          </a:xfrm>
          <a:prstGeom prst="rect">
            <a:avLst/>
          </a:prstGeom>
          <a:noFill/>
          <a:ln>
            <a:noFill/>
          </a:ln>
        </p:spPr>
      </p:pic>
      <p:sp>
        <p:nvSpPr>
          <p:cNvPr id="457" name="Google Shape;457;p16"/>
          <p:cNvSpPr txBox="1">
            <a:spLocks noGrp="1"/>
          </p:cNvSpPr>
          <p:nvPr>
            <p:ph type="title"/>
          </p:nvPr>
        </p:nvSpPr>
        <p:spPr>
          <a:xfrm>
            <a:off x="-1" y="2942577"/>
            <a:ext cx="3594101" cy="233482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lt1"/>
              </a:buClr>
              <a:buSzPts val="4000"/>
              <a:buFont typeface="Open Sans"/>
              <a:buNone/>
            </a:pPr>
            <a:r>
              <a:rPr lang="en-US" dirty="0"/>
              <a:t>Challenges</a:t>
            </a:r>
            <a:br>
              <a:rPr lang="en-US" dirty="0"/>
            </a:br>
            <a:endParaRPr dirty="0"/>
          </a:p>
        </p:txBody>
      </p:sp>
      <p:sp>
        <p:nvSpPr>
          <p:cNvPr id="458" name="Google Shape;458;p16"/>
          <p:cNvSpPr txBox="1">
            <a:spLocks noGrp="1"/>
          </p:cNvSpPr>
          <p:nvPr>
            <p:ph type="subTitle" idx="1"/>
          </p:nvPr>
        </p:nvSpPr>
        <p:spPr>
          <a:xfrm>
            <a:off x="440095" y="3799287"/>
            <a:ext cx="6764916" cy="1826813"/>
          </a:xfrm>
          <a:prstGeom prst="rect">
            <a:avLst/>
          </a:prstGeom>
          <a:noFill/>
          <a:ln>
            <a:noFill/>
          </a:ln>
        </p:spPr>
        <p:txBody>
          <a:bodyPr spcFirstLastPara="1" wrap="square" lIns="91425" tIns="45700" rIns="91425" bIns="45700" anchor="t" anchorCtr="0">
            <a:normAutofit/>
          </a:bodyPr>
          <a:lstStyle/>
          <a:p>
            <a:pPr marL="457200" lvl="0" indent="-457200" algn="l" rtl="0">
              <a:lnSpc>
                <a:spcPct val="120000"/>
              </a:lnSpc>
              <a:spcBef>
                <a:spcPts val="0"/>
              </a:spcBef>
              <a:spcAft>
                <a:spcPts val="0"/>
              </a:spcAft>
              <a:buClr>
                <a:schemeClr val="lt1"/>
              </a:buClr>
              <a:buSzPct val="100000"/>
              <a:buFont typeface="Arial" panose="020B0604020202020204" pitchFamily="34" charset="0"/>
              <a:buChar char="•"/>
            </a:pPr>
            <a:r>
              <a:rPr lang="en-US" dirty="0"/>
              <a:t>Relegated and Promoted teams.</a:t>
            </a:r>
          </a:p>
          <a:p>
            <a:pPr marL="457200" lvl="0" indent="-457200" algn="l" rtl="0">
              <a:lnSpc>
                <a:spcPct val="120000"/>
              </a:lnSpc>
              <a:spcBef>
                <a:spcPts val="0"/>
              </a:spcBef>
              <a:spcAft>
                <a:spcPts val="0"/>
              </a:spcAft>
              <a:buClr>
                <a:schemeClr val="lt1"/>
              </a:buClr>
              <a:buSzPct val="100000"/>
              <a:buFont typeface="Arial" panose="020B0604020202020204" pitchFamily="34" charset="0"/>
              <a:buChar char="•"/>
            </a:pPr>
            <a:r>
              <a:rPr lang="en-US" dirty="0"/>
              <a:t>So much data!</a:t>
            </a:r>
          </a:p>
          <a:p>
            <a:pPr marL="457200" lvl="0" indent="-457200" algn="l" rtl="0">
              <a:lnSpc>
                <a:spcPct val="120000"/>
              </a:lnSpc>
              <a:spcBef>
                <a:spcPts val="0"/>
              </a:spcBef>
              <a:spcAft>
                <a:spcPts val="0"/>
              </a:spcAft>
              <a:buClr>
                <a:schemeClr val="lt1"/>
              </a:buClr>
              <a:buSzPct val="100000"/>
              <a:buFont typeface="Arial" panose="020B0604020202020204" pitchFamily="34" charset="0"/>
              <a:buChar char="•"/>
            </a:pPr>
            <a:r>
              <a:rPr lang="en-US" dirty="0"/>
              <a:t>Sum of parts greater than the whole.</a:t>
            </a:r>
          </a:p>
          <a:p>
            <a:pPr marL="457200" lvl="0" indent="-457200" algn="l" rtl="0">
              <a:lnSpc>
                <a:spcPct val="120000"/>
              </a:lnSpc>
              <a:spcBef>
                <a:spcPts val="0"/>
              </a:spcBef>
              <a:spcAft>
                <a:spcPts val="0"/>
              </a:spcAft>
              <a:buClr>
                <a:schemeClr val="lt1"/>
              </a:buClr>
              <a:buSzPct val="100000"/>
              <a:buFont typeface="Arial" panose="020B0604020202020204" pitchFamily="34" charset="0"/>
              <a:buChar char="•"/>
            </a:pPr>
            <a:endParaRPr dirty="0"/>
          </a:p>
        </p:txBody>
      </p:sp>
      <p:sp>
        <p:nvSpPr>
          <p:cNvPr id="459" name="Google Shape;459;p16"/>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60" name="Google Shape;460;p16"/>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7"/>
          <p:cNvSpPr txBox="1">
            <a:spLocks noGrp="1"/>
          </p:cNvSpPr>
          <p:nvPr>
            <p:ph type="ctrTitle"/>
          </p:nvPr>
        </p:nvSpPr>
        <p:spPr>
          <a:xfrm>
            <a:off x="695325" y="4296094"/>
            <a:ext cx="10782299" cy="110062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4000"/>
              <a:buFont typeface="Open Sans"/>
              <a:buNone/>
            </a:pPr>
            <a:r>
              <a:rPr lang="en-US" dirty="0"/>
              <a:t>THANK YOU</a:t>
            </a:r>
            <a:endParaRPr dirty="0"/>
          </a:p>
        </p:txBody>
      </p:sp>
      <p:sp>
        <p:nvSpPr>
          <p:cNvPr id="467" name="Google Shape;467;p17"/>
          <p:cNvSpPr txBox="1">
            <a:spLocks noGrp="1"/>
          </p:cNvSpPr>
          <p:nvPr>
            <p:ph type="subTitle" idx="1"/>
          </p:nvPr>
        </p:nvSpPr>
        <p:spPr>
          <a:xfrm>
            <a:off x="695324" y="5533242"/>
            <a:ext cx="9972675" cy="543505"/>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1800"/>
              <a:buNone/>
            </a:pPr>
            <a:r>
              <a:rPr lang="en-US" dirty="0"/>
              <a:t>Trevor, Edwin, Kwasi, Sam, and Parker </a:t>
            </a:r>
            <a:endParaRPr dirty="0"/>
          </a:p>
        </p:txBody>
      </p:sp>
      <p:sp>
        <p:nvSpPr>
          <p:cNvPr id="470" name="Google Shape;470;p1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471" name="Google Shape;471;p1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5" name="Picture Placeholder 4">
            <a:extLst>
              <a:ext uri="{FF2B5EF4-FFF2-40B4-BE49-F238E27FC236}">
                <a16:creationId xmlns:a16="http://schemas.microsoft.com/office/drawing/2014/main" id="{286767D7-271B-3E9D-D826-A5B5CE9781AD}"/>
              </a:ext>
            </a:extLst>
          </p:cNvPr>
          <p:cNvPicPr>
            <a:picLocks noGrp="1" noChangeAspect="1"/>
          </p:cNvPicPr>
          <p:nvPr>
            <p:ph type="pic" idx="2"/>
          </p:nvPr>
        </p:nvPicPr>
        <p:blipFill>
          <a:blip r:embed="rId3"/>
          <a:srcRect t="5469" b="5469"/>
          <a:stretch>
            <a:fillRect/>
          </a:stretch>
        </p:blipFill>
        <p:spPr/>
      </p:pic>
      <p:pic>
        <p:nvPicPr>
          <p:cNvPr id="9" name="Picture Placeholder 8">
            <a:extLst>
              <a:ext uri="{FF2B5EF4-FFF2-40B4-BE49-F238E27FC236}">
                <a16:creationId xmlns:a16="http://schemas.microsoft.com/office/drawing/2014/main" id="{A995F00E-E4A4-0F51-69CB-CF00E0DFAC6F}"/>
              </a:ext>
            </a:extLst>
          </p:cNvPr>
          <p:cNvPicPr>
            <a:picLocks noGrp="1" noChangeAspect="1"/>
          </p:cNvPicPr>
          <p:nvPr>
            <p:ph type="pic" idx="3"/>
          </p:nvPr>
        </p:nvPicPr>
        <p:blipFill>
          <a:blip r:embed="rId4"/>
          <a:srcRect l="4794" r="4794"/>
          <a:stretch>
            <a:fillRect/>
          </a:stretch>
        </p: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
          <p:cNvSpPr txBox="1">
            <a:spLocks noGrp="1"/>
          </p:cNvSpPr>
          <p:nvPr>
            <p:ph type="title"/>
          </p:nvPr>
        </p:nvSpPr>
        <p:spPr>
          <a:xfrm>
            <a:off x="5604846" y="860615"/>
            <a:ext cx="5922279" cy="12729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dirty="0"/>
              <a:t>PROJECT OVERVIEW</a:t>
            </a:r>
            <a:endParaRPr dirty="0"/>
          </a:p>
        </p:txBody>
      </p:sp>
      <p:pic>
        <p:nvPicPr>
          <p:cNvPr id="220" name="Google Shape;220;p3"/>
          <p:cNvPicPr preferRelativeResize="0">
            <a:picLocks noGrp="1"/>
          </p:cNvPicPr>
          <p:nvPr>
            <p:ph type="pic" idx="2"/>
          </p:nvPr>
        </p:nvPicPr>
        <p:blipFill rotWithShape="1">
          <a:blip r:embed="rId3">
            <a:alphaModFix/>
          </a:blip>
          <a:srcRect/>
          <a:stretch/>
        </p:blipFill>
        <p:spPr>
          <a:xfrm>
            <a:off x="-1" y="85724"/>
            <a:ext cx="5521193" cy="6365875"/>
          </a:xfrm>
          <a:prstGeom prst="rect">
            <a:avLst/>
          </a:prstGeom>
          <a:noFill/>
          <a:ln>
            <a:noFill/>
          </a:ln>
        </p:spPr>
      </p:pic>
      <p:sp>
        <p:nvSpPr>
          <p:cNvPr id="221" name="Google Shape;221;p3"/>
          <p:cNvSpPr txBox="1">
            <a:spLocks noGrp="1"/>
          </p:cNvSpPr>
          <p:nvPr>
            <p:ph type="body" idx="1"/>
          </p:nvPr>
        </p:nvSpPr>
        <p:spPr>
          <a:xfrm>
            <a:off x="5566943" y="1524000"/>
            <a:ext cx="6005933" cy="438406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a:latin typeface="Open Sans"/>
                <a:ea typeface="Open Sans"/>
                <a:cs typeface="Open Sans"/>
                <a:sym typeface="Open Sans"/>
              </a:rPr>
              <a:t>Sports statistics and analytics has been increasingly popular across all sports as analytical tools have become more available and powerful.</a:t>
            </a:r>
            <a:endParaRPr/>
          </a:p>
          <a:p>
            <a:pPr marL="0" lvl="0" indent="0" algn="l" rtl="0">
              <a:lnSpc>
                <a:spcPct val="100000"/>
              </a:lnSpc>
              <a:spcBef>
                <a:spcPts val="1000"/>
              </a:spcBef>
              <a:spcAft>
                <a:spcPts val="0"/>
              </a:spcAft>
              <a:buClr>
                <a:schemeClr val="dk1"/>
              </a:buClr>
              <a:buSzPts val="1800"/>
              <a:buNone/>
            </a:pPr>
            <a:r>
              <a:rPr lang="en-US">
                <a:latin typeface="Open Sans"/>
                <a:ea typeface="Open Sans"/>
                <a:cs typeface="Open Sans"/>
                <a:sym typeface="Open Sans"/>
              </a:rPr>
              <a:t>Higher volumes and precision of data has become more readily available, but the dynamics of team sports has remained the same.</a:t>
            </a:r>
            <a:endParaRPr/>
          </a:p>
          <a:p>
            <a:pPr marL="0" lvl="0" indent="0" algn="l" rtl="0">
              <a:lnSpc>
                <a:spcPct val="100000"/>
              </a:lnSpc>
              <a:spcBef>
                <a:spcPts val="1000"/>
              </a:spcBef>
              <a:spcAft>
                <a:spcPts val="0"/>
              </a:spcAft>
              <a:buClr>
                <a:schemeClr val="dk1"/>
              </a:buClr>
              <a:buSzPts val="1800"/>
              <a:buNone/>
            </a:pPr>
            <a:r>
              <a:rPr lang="en-US">
                <a:latin typeface="Open Sans"/>
                <a:ea typeface="Open Sans"/>
                <a:cs typeface="Open Sans"/>
                <a:sym typeface="Open Sans"/>
              </a:rPr>
              <a:t>Our goal with this project is to use historical season data from the Premier League in English Football (or Soccer) to create predictive models that can influence team decision making.</a:t>
            </a:r>
            <a:endParaRPr/>
          </a:p>
          <a:p>
            <a:pPr marL="0" lvl="0" indent="0" algn="l" rtl="0">
              <a:lnSpc>
                <a:spcPct val="100000"/>
              </a:lnSpc>
              <a:spcBef>
                <a:spcPts val="1000"/>
              </a:spcBef>
              <a:spcAft>
                <a:spcPts val="0"/>
              </a:spcAft>
              <a:buClr>
                <a:schemeClr val="dk1"/>
              </a:buClr>
              <a:buSzPts val="1600"/>
              <a:buNone/>
            </a:pPr>
            <a:endParaRPr sz="1600"/>
          </a:p>
        </p:txBody>
      </p:sp>
      <p:sp>
        <p:nvSpPr>
          <p:cNvPr id="222" name="Google Shape;222;p3"/>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23" name="Google Shape;223;p3"/>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48000">
              <a:schemeClr val="accent3">
                <a:lumMod val="0"/>
                <a:lumOff val="100000"/>
              </a:schemeClr>
            </a:gs>
            <a:gs pos="100000">
              <a:schemeClr val="accent3">
                <a:lumMod val="100000"/>
              </a:schemeClr>
            </a:gs>
          </a:gsLst>
          <a:lin ang="14400000" scaled="0"/>
          <a:tileRect/>
        </a:gradFill>
        <a:effectLst/>
      </p:bgPr>
    </p:bg>
    <p:spTree>
      <p:nvGrpSpPr>
        <p:cNvPr id="1" name="Shape 228"/>
        <p:cNvGrpSpPr/>
        <p:nvPr/>
      </p:nvGrpSpPr>
      <p:grpSpPr>
        <a:xfrm>
          <a:off x="0" y="0"/>
          <a:ext cx="0" cy="0"/>
          <a:chOff x="0" y="0"/>
          <a:chExt cx="0" cy="0"/>
        </a:xfrm>
      </p:grpSpPr>
      <p:sp>
        <p:nvSpPr>
          <p:cNvPr id="229" name="Google Shape;229;p4"/>
          <p:cNvSpPr txBox="1">
            <a:spLocks noGrp="1"/>
          </p:cNvSpPr>
          <p:nvPr>
            <p:ph type="title"/>
          </p:nvPr>
        </p:nvSpPr>
        <p:spPr>
          <a:xfrm>
            <a:off x="800099" y="440267"/>
            <a:ext cx="4152900" cy="238759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200"/>
              <a:buFont typeface="Lustria"/>
              <a:buNone/>
            </a:pPr>
            <a:r>
              <a:rPr lang="en-US" sz="3200" b="1" dirty="0">
                <a:latin typeface="Lustria"/>
                <a:ea typeface="Lustria"/>
                <a:cs typeface="Lustria"/>
                <a:sym typeface="Lustria"/>
              </a:rPr>
              <a:t>THESIS</a:t>
            </a:r>
            <a:br>
              <a:rPr lang="en-US" sz="3200" dirty="0"/>
            </a:br>
            <a:br>
              <a:rPr lang="en-US" sz="2400" dirty="0"/>
            </a:br>
            <a:r>
              <a:rPr lang="en-US" sz="1400" b="0" i="0" u="none" strike="noStrike" dirty="0">
                <a:solidFill>
                  <a:srgbClr val="000000"/>
                </a:solidFill>
                <a:latin typeface="Lustria" panose="020B0604020202020204" charset="0"/>
              </a:rPr>
              <a:t>CAN WE LOOK AT THE PAST 5 YEARS OF PREMIER LEAGUE DATA AND PREDICT THIS YEAR’S RESULTS? </a:t>
            </a:r>
            <a:endParaRPr sz="1400" dirty="0">
              <a:latin typeface="Lustria" panose="020B0604020202020204" charset="0"/>
            </a:endParaRPr>
          </a:p>
        </p:txBody>
      </p:sp>
      <p:sp>
        <p:nvSpPr>
          <p:cNvPr id="230" name="Google Shape;230;p4"/>
          <p:cNvSpPr txBox="1">
            <a:spLocks noGrp="1"/>
          </p:cNvSpPr>
          <p:nvPr>
            <p:ph type="body" idx="1"/>
          </p:nvPr>
        </p:nvSpPr>
        <p:spPr>
          <a:xfrm>
            <a:off x="5255111" y="440267"/>
            <a:ext cx="6136790" cy="2693001"/>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Clr>
                <a:schemeClr val="dk1"/>
              </a:buClr>
              <a:buSzPts val="2000"/>
              <a:buNone/>
            </a:pPr>
            <a:r>
              <a:rPr lang="en-US" sz="2000" b="1" dirty="0"/>
              <a:t>Ideas Worth Exploring</a:t>
            </a:r>
            <a:endParaRPr sz="2000" b="1" dirty="0">
              <a:latin typeface="Open Sans"/>
              <a:ea typeface="Open Sans"/>
              <a:cs typeface="Open Sans"/>
              <a:sym typeface="Open Sans"/>
            </a:endParaRPr>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How does a red card affect the outcome of a game?</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Is the home team advantage real?</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Is it possible to predict the </a:t>
            </a:r>
            <a:r>
              <a:rPr lang="en-US" sz="1400" dirty="0" err="1">
                <a:latin typeface="Open Sans"/>
                <a:ea typeface="Open Sans"/>
                <a:cs typeface="Open Sans"/>
                <a:sym typeface="Open Sans"/>
              </a:rPr>
              <a:t>Ballon</a:t>
            </a:r>
            <a:r>
              <a:rPr lang="en-US" sz="1400" dirty="0">
                <a:latin typeface="Open Sans"/>
                <a:ea typeface="Open Sans"/>
                <a:cs typeface="Open Sans"/>
                <a:sym typeface="Open Sans"/>
              </a:rPr>
              <a:t> D’Or qualifiers?</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Do larger contracts win more games?</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Can individual players win the World Cup for their team?</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What’s the most important variable in determining ticket sales?</a:t>
            </a:r>
            <a:endParaRPr dirty="0"/>
          </a:p>
          <a:p>
            <a:pPr marL="285750" lvl="0" indent="-285750" algn="l" rtl="0">
              <a:lnSpc>
                <a:spcPct val="100000"/>
              </a:lnSpc>
              <a:spcBef>
                <a:spcPts val="1000"/>
              </a:spcBef>
              <a:spcAft>
                <a:spcPts val="0"/>
              </a:spcAft>
              <a:buClr>
                <a:schemeClr val="dk1"/>
              </a:buClr>
              <a:buSzPts val="1400"/>
              <a:buFont typeface="Arial"/>
              <a:buChar char="•"/>
            </a:pPr>
            <a:r>
              <a:rPr lang="en-US" sz="1400" dirty="0">
                <a:latin typeface="Open Sans"/>
                <a:ea typeface="Open Sans"/>
                <a:cs typeface="Open Sans"/>
                <a:sym typeface="Open Sans"/>
              </a:rPr>
              <a:t>How do age and experience affect scoring potential?</a:t>
            </a:r>
            <a:endParaRPr dirty="0"/>
          </a:p>
          <a:p>
            <a:pPr marL="285750" lvl="0" indent="-196850" algn="l" rtl="0">
              <a:lnSpc>
                <a:spcPct val="100000"/>
              </a:lnSpc>
              <a:spcBef>
                <a:spcPts val="1000"/>
              </a:spcBef>
              <a:spcAft>
                <a:spcPts val="0"/>
              </a:spcAft>
              <a:buClr>
                <a:schemeClr val="dk1"/>
              </a:buClr>
              <a:buSzPts val="1400"/>
              <a:buFont typeface="Arial"/>
              <a:buNone/>
            </a:pPr>
            <a:endParaRPr sz="1400" dirty="0"/>
          </a:p>
        </p:txBody>
      </p:sp>
      <p:pic>
        <p:nvPicPr>
          <p:cNvPr id="231" name="Google Shape;231;p4"/>
          <p:cNvPicPr preferRelativeResize="0">
            <a:picLocks noGrp="1"/>
          </p:cNvPicPr>
          <p:nvPr>
            <p:ph type="pic" idx="2"/>
          </p:nvPr>
        </p:nvPicPr>
        <p:blipFill rotWithShape="1">
          <a:blip r:embed="rId3">
            <a:alphaModFix/>
          </a:blip>
          <a:srcRect/>
          <a:stretch/>
        </p:blipFill>
        <p:spPr>
          <a:xfrm>
            <a:off x="751811" y="3429000"/>
            <a:ext cx="5133990" cy="2387599"/>
          </a:xfrm>
          <a:prstGeom prst="rect">
            <a:avLst/>
          </a:prstGeom>
          <a:noFill/>
          <a:ln>
            <a:noFill/>
          </a:ln>
        </p:spPr>
      </p:pic>
      <p:pic>
        <p:nvPicPr>
          <p:cNvPr id="232" name="Google Shape;232;p4"/>
          <p:cNvPicPr preferRelativeResize="0">
            <a:picLocks noGrp="1"/>
          </p:cNvPicPr>
          <p:nvPr>
            <p:ph type="pic" idx="3"/>
          </p:nvPr>
        </p:nvPicPr>
        <p:blipFill rotWithShape="1">
          <a:blip r:embed="rId4">
            <a:alphaModFix/>
          </a:blip>
          <a:srcRect/>
          <a:stretch/>
        </p:blipFill>
        <p:spPr>
          <a:xfrm>
            <a:off x="6209621" y="3429000"/>
            <a:ext cx="5182278" cy="2387599"/>
          </a:xfrm>
          <a:prstGeom prst="rect">
            <a:avLst/>
          </a:prstGeom>
          <a:noFill/>
          <a:ln>
            <a:noFill/>
          </a:ln>
        </p:spPr>
      </p:pic>
      <p:sp>
        <p:nvSpPr>
          <p:cNvPr id="233" name="Google Shape;233;p4"/>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34" name="Google Shape;234;p4"/>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
          <p:cNvSpPr txBox="1">
            <a:spLocks noGrp="1"/>
          </p:cNvSpPr>
          <p:nvPr>
            <p:ph type="ctrTitle"/>
          </p:nvPr>
        </p:nvSpPr>
        <p:spPr>
          <a:xfrm>
            <a:off x="705932" y="908651"/>
            <a:ext cx="6599641" cy="364034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3200"/>
              <a:buFont typeface="Open Sans"/>
              <a:buNone/>
            </a:pPr>
            <a:r>
              <a:rPr lang="en-US" sz="3000"/>
              <a:t>GEOGRAPHIC LOCATION OF TEAMS</a:t>
            </a:r>
            <a:br>
              <a:rPr lang="en-US"/>
            </a:br>
            <a:endParaRPr sz="3200"/>
          </a:p>
        </p:txBody>
      </p:sp>
      <p:sp>
        <p:nvSpPr>
          <p:cNvPr id="240" name="Google Shape;240;p5"/>
          <p:cNvSpPr txBox="1">
            <a:spLocks noGrp="1"/>
          </p:cNvSpPr>
          <p:nvPr>
            <p:ph type="subTitle" idx="1"/>
          </p:nvPr>
        </p:nvSpPr>
        <p:spPr>
          <a:xfrm>
            <a:off x="705933" y="6314173"/>
            <a:ext cx="3380437" cy="356134"/>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1050"/>
              <a:buNone/>
            </a:pPr>
            <a:r>
              <a:rPr lang="en-US" sz="1050"/>
              <a:t>PREMIER LEAGUE PREDICTIVE ANALYSIS</a:t>
            </a:r>
            <a:endParaRPr/>
          </a:p>
        </p:txBody>
      </p:sp>
      <p:pic>
        <p:nvPicPr>
          <p:cNvPr id="241" name="Google Shape;241;p5"/>
          <p:cNvPicPr preferRelativeResize="0">
            <a:picLocks noGrp="1"/>
          </p:cNvPicPr>
          <p:nvPr>
            <p:ph type="pic" idx="2"/>
          </p:nvPr>
        </p:nvPicPr>
        <p:blipFill rotWithShape="1">
          <a:blip r:embed="rId3">
            <a:alphaModFix/>
          </a:blip>
          <a:srcRect/>
          <a:stretch/>
        </p:blipFill>
        <p:spPr>
          <a:xfrm>
            <a:off x="705925" y="1632325"/>
            <a:ext cx="6599650" cy="4576901"/>
          </a:xfrm>
          <a:prstGeom prst="rect">
            <a:avLst/>
          </a:prstGeom>
          <a:noFill/>
          <a:ln>
            <a:noFill/>
          </a:ln>
        </p:spPr>
      </p:pic>
      <p:pic>
        <p:nvPicPr>
          <p:cNvPr id="242" name="Google Shape;242;p5" descr="A picture containing graphical user interface&#10;&#10;Description automatically generated"/>
          <p:cNvPicPr preferRelativeResize="0"/>
          <p:nvPr/>
        </p:nvPicPr>
        <p:blipFill rotWithShape="1">
          <a:blip r:embed="rId4">
            <a:alphaModFix/>
          </a:blip>
          <a:srcRect/>
          <a:stretch/>
        </p:blipFill>
        <p:spPr>
          <a:xfrm>
            <a:off x="7305573" y="1632317"/>
            <a:ext cx="1895740" cy="45769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Shape 247"/>
        <p:cNvGrpSpPr/>
        <p:nvPr/>
      </p:nvGrpSpPr>
      <p:grpSpPr>
        <a:xfrm>
          <a:off x="0" y="0"/>
          <a:ext cx="0" cy="0"/>
          <a:chOff x="0" y="0"/>
          <a:chExt cx="0" cy="0"/>
        </a:xfrm>
      </p:grpSpPr>
      <p:sp>
        <p:nvSpPr>
          <p:cNvPr id="248" name="Google Shape;248;p6"/>
          <p:cNvSpPr txBox="1">
            <a:spLocks noGrp="1"/>
          </p:cNvSpPr>
          <p:nvPr>
            <p:ph type="ctrTitle"/>
          </p:nvPr>
        </p:nvSpPr>
        <p:spPr>
          <a:xfrm>
            <a:off x="684643" y="871758"/>
            <a:ext cx="5227171" cy="6353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Open Sans"/>
              <a:buNone/>
            </a:pPr>
            <a:r>
              <a:rPr lang="en-US" sz="2800" dirty="0"/>
              <a:t>METRICS CONSIDERED</a:t>
            </a:r>
            <a:br>
              <a:rPr lang="en-US" dirty="0"/>
            </a:br>
            <a:br>
              <a:rPr lang="en-US" dirty="0"/>
            </a:br>
            <a:endParaRPr dirty="0"/>
          </a:p>
        </p:txBody>
      </p:sp>
      <p:sp>
        <p:nvSpPr>
          <p:cNvPr id="249" name="Google Shape;249;p6"/>
          <p:cNvSpPr txBox="1">
            <a:spLocks noGrp="1"/>
          </p:cNvSpPr>
          <p:nvPr>
            <p:ph type="subTitle" idx="1"/>
          </p:nvPr>
        </p:nvSpPr>
        <p:spPr>
          <a:xfrm>
            <a:off x="695325" y="3624525"/>
            <a:ext cx="4857900" cy="2270100"/>
          </a:xfrm>
          <a:prstGeom prst="rect">
            <a:avLst/>
          </a:prstGeom>
          <a:noFill/>
          <a:ln>
            <a:noFill/>
          </a:ln>
        </p:spPr>
        <p:txBody>
          <a:bodyPr spcFirstLastPara="1" wrap="square" lIns="91425" tIns="91425" rIns="91425" bIns="0" anchor="t" anchorCtr="0">
            <a:noAutofit/>
          </a:bodyPr>
          <a:lstStyle/>
          <a:p>
            <a:pPr marL="0" lvl="0" indent="0" algn="l" rtl="0">
              <a:lnSpc>
                <a:spcPct val="120000"/>
              </a:lnSpc>
              <a:spcBef>
                <a:spcPts val="0"/>
              </a:spcBef>
              <a:spcAft>
                <a:spcPts val="0"/>
              </a:spcAft>
              <a:buClr>
                <a:schemeClr val="dk1"/>
              </a:buClr>
              <a:buSzPts val="1800"/>
              <a:buNone/>
            </a:pPr>
            <a:r>
              <a:rPr lang="en-US" b="1" dirty="0">
                <a:latin typeface="Open Sans"/>
                <a:ea typeface="Open Sans"/>
                <a:cs typeface="Open Sans"/>
                <a:sym typeface="Open Sans"/>
              </a:rPr>
              <a:t>Tools/Libraries Used</a:t>
            </a:r>
            <a:endParaRPr dirty="0"/>
          </a:p>
          <a:p>
            <a:pPr marL="0" lvl="0" indent="0" algn="l" rtl="0">
              <a:lnSpc>
                <a:spcPct val="100000"/>
              </a:lnSpc>
              <a:spcBef>
                <a:spcPts val="600"/>
              </a:spcBef>
              <a:spcAft>
                <a:spcPts val="0"/>
              </a:spcAft>
              <a:buClr>
                <a:schemeClr val="dk1"/>
              </a:buClr>
              <a:buSzPts val="1200"/>
              <a:buFont typeface="Arial"/>
              <a:buChar char="•"/>
            </a:pPr>
            <a:r>
              <a:rPr lang="en-US" sz="1200" dirty="0">
                <a:latin typeface="Open Sans"/>
                <a:ea typeface="Open Sans"/>
                <a:cs typeface="Open Sans"/>
                <a:sym typeface="Open Sans"/>
              </a:rPr>
              <a:t>SQL</a:t>
            </a:r>
            <a:endParaRPr dirty="0"/>
          </a:p>
          <a:p>
            <a:pPr marL="0" lvl="0" indent="0" algn="l" rtl="0">
              <a:lnSpc>
                <a:spcPct val="100000"/>
              </a:lnSpc>
              <a:spcBef>
                <a:spcPts val="0"/>
              </a:spcBef>
              <a:spcAft>
                <a:spcPts val="0"/>
              </a:spcAft>
              <a:buClr>
                <a:schemeClr val="dk1"/>
              </a:buClr>
              <a:buSzPts val="1200"/>
              <a:buFont typeface="Arial"/>
              <a:buChar char="•"/>
            </a:pPr>
            <a:r>
              <a:rPr lang="en-US" sz="1200" dirty="0">
                <a:latin typeface="Open Sans"/>
                <a:ea typeface="Open Sans"/>
                <a:cs typeface="Open Sans"/>
                <a:sym typeface="Open Sans"/>
              </a:rPr>
              <a:t>Pandas</a:t>
            </a:r>
            <a:endParaRPr dirty="0"/>
          </a:p>
          <a:p>
            <a:pPr marL="0" lvl="0" indent="0" algn="l" rtl="0">
              <a:lnSpc>
                <a:spcPct val="100000"/>
              </a:lnSpc>
              <a:spcBef>
                <a:spcPts val="0"/>
              </a:spcBef>
              <a:spcAft>
                <a:spcPts val="0"/>
              </a:spcAft>
              <a:buClr>
                <a:schemeClr val="dk1"/>
              </a:buClr>
              <a:buSzPts val="1200"/>
              <a:buFont typeface="Arial"/>
              <a:buChar char="•"/>
            </a:pPr>
            <a:r>
              <a:rPr lang="en-US" sz="1200" dirty="0">
                <a:latin typeface="Open Sans"/>
                <a:ea typeface="Open Sans"/>
                <a:cs typeface="Open Sans"/>
                <a:sym typeface="Open Sans"/>
              </a:rPr>
              <a:t>Matplotlib</a:t>
            </a:r>
            <a:endParaRPr dirty="0"/>
          </a:p>
          <a:p>
            <a:pPr marL="0" lvl="0" indent="0" algn="l" rtl="0">
              <a:lnSpc>
                <a:spcPct val="100000"/>
              </a:lnSpc>
              <a:spcBef>
                <a:spcPts val="0"/>
              </a:spcBef>
              <a:spcAft>
                <a:spcPts val="0"/>
              </a:spcAft>
              <a:buClr>
                <a:schemeClr val="dk1"/>
              </a:buClr>
              <a:buSzPts val="1200"/>
              <a:buFont typeface="Arial"/>
              <a:buChar char="•"/>
            </a:pPr>
            <a:r>
              <a:rPr lang="en-US" sz="1200" dirty="0">
                <a:latin typeface="Open Sans"/>
                <a:ea typeface="Open Sans"/>
                <a:cs typeface="Open Sans"/>
                <a:sym typeface="Open Sans"/>
              </a:rPr>
              <a:t>Tableau</a:t>
            </a:r>
            <a:endParaRPr dirty="0"/>
          </a:p>
          <a:p>
            <a:pPr marL="0" lvl="0" indent="0" algn="l" rtl="0">
              <a:lnSpc>
                <a:spcPct val="100000"/>
              </a:lnSpc>
              <a:spcBef>
                <a:spcPts val="0"/>
              </a:spcBef>
              <a:spcAft>
                <a:spcPts val="0"/>
              </a:spcAft>
              <a:buClr>
                <a:schemeClr val="dk1"/>
              </a:buClr>
              <a:buSzPts val="1200"/>
              <a:buFont typeface="Arial"/>
              <a:buChar char="•"/>
            </a:pPr>
            <a:r>
              <a:rPr lang="en-US" sz="1200" dirty="0" err="1">
                <a:latin typeface="Open Sans"/>
                <a:ea typeface="Open Sans"/>
                <a:cs typeface="Open Sans"/>
                <a:sym typeface="Open Sans"/>
              </a:rPr>
              <a:t>statsmodels.api</a:t>
            </a:r>
            <a:endParaRPr sz="1200" dirty="0">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200"/>
              <a:buFont typeface="Arial"/>
              <a:buChar char="•"/>
            </a:pPr>
            <a:r>
              <a:rPr lang="en-US" sz="1200" dirty="0" err="1">
                <a:latin typeface="Open Sans"/>
                <a:ea typeface="Open Sans"/>
                <a:cs typeface="Open Sans"/>
                <a:sym typeface="Open Sans"/>
              </a:rPr>
              <a:t>sklearn</a:t>
            </a:r>
            <a:r>
              <a:rPr lang="en-US" sz="1200" dirty="0">
                <a:latin typeface="Open Sans"/>
                <a:ea typeface="Open Sans"/>
                <a:cs typeface="Open Sans"/>
                <a:sym typeface="Open Sans"/>
              </a:rPr>
              <a:t> library:</a:t>
            </a:r>
            <a:endParaRPr dirty="0"/>
          </a:p>
          <a:p>
            <a:pPr marL="971550" lvl="1" indent="-274319" algn="l" rtl="0">
              <a:lnSpc>
                <a:spcPct val="100000"/>
              </a:lnSpc>
              <a:spcBef>
                <a:spcPts val="500"/>
              </a:spcBef>
              <a:spcAft>
                <a:spcPts val="0"/>
              </a:spcAft>
              <a:buClr>
                <a:schemeClr val="dk1"/>
              </a:buClr>
              <a:buSzPts val="1200"/>
              <a:buChar char="•"/>
            </a:pPr>
            <a:r>
              <a:rPr lang="en-US" sz="1200" dirty="0" err="1">
                <a:latin typeface="Open Sans"/>
                <a:ea typeface="Open Sans"/>
                <a:cs typeface="Open Sans"/>
                <a:sym typeface="Open Sans"/>
              </a:rPr>
              <a:t>LinearRegression</a:t>
            </a:r>
            <a:r>
              <a:rPr lang="en-US" sz="1200" dirty="0">
                <a:latin typeface="Open Sans"/>
                <a:ea typeface="Open Sans"/>
                <a:cs typeface="Open Sans"/>
                <a:sym typeface="Open Sans"/>
              </a:rPr>
              <a:t>, datasets, </a:t>
            </a:r>
            <a:r>
              <a:rPr lang="en-US" sz="1200" dirty="0" err="1">
                <a:latin typeface="Open Sans"/>
                <a:ea typeface="Open Sans"/>
                <a:cs typeface="Open Sans"/>
                <a:sym typeface="Open Sans"/>
              </a:rPr>
              <a:t>minmaxscaler</a:t>
            </a:r>
            <a:r>
              <a:rPr lang="en-US" sz="1200" dirty="0">
                <a:latin typeface="Open Sans"/>
                <a:ea typeface="Open Sans"/>
                <a:cs typeface="Open Sans"/>
                <a:sym typeface="Open Sans"/>
              </a:rPr>
              <a:t>, </a:t>
            </a:r>
            <a:r>
              <a:rPr lang="en-US" sz="1200" dirty="0" err="1">
                <a:latin typeface="Open Sans"/>
                <a:ea typeface="Open Sans"/>
                <a:cs typeface="Open Sans"/>
                <a:sym typeface="Open Sans"/>
              </a:rPr>
              <a:t>rfe</a:t>
            </a:r>
            <a:r>
              <a:rPr lang="en-US" sz="1200" dirty="0">
                <a:latin typeface="Open Sans"/>
                <a:ea typeface="Open Sans"/>
                <a:cs typeface="Open Sans"/>
                <a:sym typeface="Open Sans"/>
              </a:rPr>
              <a:t>, </a:t>
            </a:r>
            <a:r>
              <a:rPr lang="en-US" sz="1200" dirty="0" err="1">
                <a:latin typeface="Open Sans"/>
                <a:ea typeface="Open Sans"/>
                <a:cs typeface="Open Sans"/>
                <a:sym typeface="Open Sans"/>
              </a:rPr>
              <a:t>accuracy_score</a:t>
            </a:r>
            <a:r>
              <a:rPr lang="en-US" sz="1200" dirty="0">
                <a:latin typeface="Open Sans"/>
                <a:ea typeface="Open Sans"/>
                <a:cs typeface="Open Sans"/>
                <a:sym typeface="Open Sans"/>
              </a:rPr>
              <a:t>, </a:t>
            </a:r>
            <a:r>
              <a:rPr lang="en-US" sz="1200" dirty="0" err="1">
                <a:latin typeface="Open Sans"/>
                <a:ea typeface="Open Sans"/>
                <a:cs typeface="Open Sans"/>
                <a:sym typeface="Open Sans"/>
              </a:rPr>
              <a:t>train_test_split</a:t>
            </a:r>
            <a:r>
              <a:rPr lang="en-US" sz="1200" dirty="0">
                <a:latin typeface="Open Sans"/>
                <a:ea typeface="Open Sans"/>
                <a:cs typeface="Open Sans"/>
                <a:sym typeface="Open Sans"/>
              </a:rPr>
              <a:t>, </a:t>
            </a:r>
            <a:r>
              <a:rPr lang="en-US" sz="1200" dirty="0" err="1">
                <a:latin typeface="Open Sans"/>
                <a:ea typeface="Open Sans"/>
                <a:cs typeface="Open Sans"/>
                <a:sym typeface="Open Sans"/>
              </a:rPr>
              <a:t>cross_val_score</a:t>
            </a:r>
            <a:r>
              <a:rPr lang="en-US" sz="1200" dirty="0">
                <a:latin typeface="Open Sans"/>
                <a:ea typeface="Open Sans"/>
                <a:cs typeface="Open Sans"/>
                <a:sym typeface="Open Sans"/>
              </a:rPr>
              <a:t>, </a:t>
            </a:r>
            <a:r>
              <a:rPr lang="en-US" sz="1200" dirty="0" err="1">
                <a:latin typeface="Open Sans"/>
                <a:ea typeface="Open Sans"/>
                <a:cs typeface="Open Sans"/>
                <a:sym typeface="Open Sans"/>
              </a:rPr>
              <a:t>RandomForestClassifier</a:t>
            </a:r>
            <a:endParaRPr sz="1200" dirty="0">
              <a:latin typeface="Open Sans"/>
              <a:ea typeface="Open Sans"/>
              <a:cs typeface="Open Sans"/>
              <a:sym typeface="Open Sans"/>
            </a:endParaRPr>
          </a:p>
        </p:txBody>
      </p:sp>
      <p:pic>
        <p:nvPicPr>
          <p:cNvPr id="250" name="Google Shape;250;p6"/>
          <p:cNvPicPr preferRelativeResize="0">
            <a:picLocks noGrp="1"/>
          </p:cNvPicPr>
          <p:nvPr>
            <p:ph type="pic" idx="2"/>
          </p:nvPr>
        </p:nvPicPr>
        <p:blipFill>
          <a:blip r:embed="rId3">
            <a:alphaModFix/>
          </a:blip>
          <a:stretch>
            <a:fillRect/>
          </a:stretch>
        </p:blipFill>
        <p:spPr>
          <a:xfrm>
            <a:off x="5911825" y="1072332"/>
            <a:ext cx="6280174" cy="3769036"/>
          </a:xfrm>
          <a:prstGeom prst="rect">
            <a:avLst/>
          </a:prstGeom>
          <a:noFill/>
        </p:spPr>
      </p:pic>
      <p:sp>
        <p:nvSpPr>
          <p:cNvPr id="251" name="Google Shape;251;p6"/>
          <p:cNvSpPr txBox="1"/>
          <p:nvPr/>
        </p:nvSpPr>
        <p:spPr>
          <a:xfrm>
            <a:off x="684650" y="1447800"/>
            <a:ext cx="2482200" cy="2539800"/>
          </a:xfrm>
          <a:prstGeom prst="rect">
            <a:avLst/>
          </a:prstGeom>
          <a:noFill/>
          <a:ln>
            <a:noFill/>
          </a:ln>
        </p:spPr>
        <p:txBody>
          <a:bodyPr spcFirstLastPara="1" wrap="square" lIns="91425" tIns="45700" rIns="91425" bIns="45700" anchor="t" anchorCtr="0">
            <a:spAutoFit/>
          </a:bodyPr>
          <a:lstStyle/>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Total Wins/Losses 		</a:t>
            </a:r>
            <a:endParaRPr>
              <a:solidFill>
                <a:schemeClr val="dk1"/>
              </a:solidFill>
            </a:endParaRPr>
          </a:p>
          <a:p>
            <a:pPr marL="171450" marR="0" lvl="0" indent="-165100" algn="l" rtl="0">
              <a:spcBef>
                <a:spcPts val="0"/>
              </a:spcBef>
              <a:spcAft>
                <a:spcPts val="0"/>
              </a:spcAft>
              <a:buClr>
                <a:schemeClr val="dk1"/>
              </a:buClr>
              <a:buSzPts val="1100"/>
              <a:buFont typeface="Arial"/>
              <a:buChar char="•"/>
            </a:pPr>
            <a:r>
              <a:rPr lang="en-US" sz="1200">
                <a:solidFill>
                  <a:schemeClr val="dk1"/>
                </a:solidFill>
                <a:latin typeface="Open Sans"/>
                <a:ea typeface="Open Sans"/>
                <a:cs typeface="Open Sans"/>
                <a:sym typeface="Open Sans"/>
              </a:rPr>
              <a:t>Clearance Off-Line</a:t>
            </a:r>
            <a:r>
              <a:rPr lang="en-US" sz="1100" b="0" i="0" u="none" strike="noStrike" cap="none">
                <a:solidFill>
                  <a:schemeClr val="dk1"/>
                </a:solidFill>
                <a:latin typeface="Open Sans"/>
                <a:ea typeface="Open Sans"/>
                <a:cs typeface="Open Sans"/>
                <a:sym typeface="Open Sans"/>
              </a:rPr>
              <a:t>	</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Home Wins/Losses/Draws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Away Wins/Losses/Draws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 Differential</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Goals Scored/Goals For</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Goals Allowed/Goals Against</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Expected Goals</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Expected Goals Against</a:t>
            </a:r>
            <a:endParaRPr sz="1300"/>
          </a:p>
          <a:p>
            <a:pPr marL="171450" marR="0" lvl="0" indent="-165100" algn="l" rtl="0">
              <a:spcBef>
                <a:spcPts val="0"/>
              </a:spcBef>
              <a:spcAft>
                <a:spcPts val="0"/>
              </a:spcAft>
              <a:buClr>
                <a:schemeClr val="dk1"/>
              </a:buClr>
              <a:buSzPts val="1100"/>
              <a:buFont typeface="Arial"/>
              <a:buChar char="•"/>
            </a:pPr>
            <a:r>
              <a:rPr lang="en-US" sz="1100" b="0" i="0" u="none" strike="noStrike" cap="none">
                <a:solidFill>
                  <a:schemeClr val="dk1"/>
                </a:solidFill>
                <a:latin typeface="Open Sans"/>
                <a:ea typeface="Open Sans"/>
                <a:cs typeface="Open Sans"/>
                <a:sym typeface="Open Sans"/>
              </a:rPr>
              <a:t>Player Salary</a:t>
            </a:r>
            <a:endParaRPr sz="1100">
              <a:solidFill>
                <a:schemeClr val="dk1"/>
              </a:solidFill>
              <a:latin typeface="Open Sans"/>
              <a:ea typeface="Open Sans"/>
              <a:cs typeface="Open Sans"/>
              <a:sym typeface="Open Sans"/>
            </a:endParaRPr>
          </a:p>
          <a:p>
            <a:pPr marL="171450" marR="0" lvl="0" indent="-165100" algn="l" rtl="0">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Clean Sheets</a:t>
            </a:r>
            <a:endParaRPr sz="1100">
              <a:solidFill>
                <a:schemeClr val="dk1"/>
              </a:solidFill>
              <a:latin typeface="Open Sans"/>
              <a:ea typeface="Open Sans"/>
              <a:cs typeface="Open Sans"/>
              <a:sym typeface="Open Sans"/>
            </a:endParaRPr>
          </a:p>
          <a:p>
            <a:pPr marL="171450" marR="0" lvl="0" indent="-165100" algn="l" rtl="0">
              <a:spcBef>
                <a:spcPts val="0"/>
              </a:spcBef>
              <a:spcAft>
                <a:spcPts val="0"/>
              </a:spcAft>
              <a:buClr>
                <a:schemeClr val="dk1"/>
              </a:buClr>
              <a:buSzPts val="1100"/>
              <a:buFont typeface="Open Sans"/>
              <a:buChar char="•"/>
            </a:pPr>
            <a:r>
              <a:rPr lang="en-US" sz="1100">
                <a:solidFill>
                  <a:schemeClr val="dk1"/>
                </a:solidFill>
                <a:latin typeface="Open Sans"/>
                <a:ea typeface="Open Sans"/>
                <a:cs typeface="Open Sans"/>
                <a:sym typeface="Open Sans"/>
              </a:rPr>
              <a:t>Corners</a:t>
            </a:r>
            <a:endParaRPr sz="1100">
              <a:solidFill>
                <a:schemeClr val="dk1"/>
              </a:solidFill>
              <a:latin typeface="Open Sans"/>
              <a:ea typeface="Open Sans"/>
              <a:cs typeface="Open Sans"/>
              <a:sym typeface="Open Sans"/>
            </a:endParaRPr>
          </a:p>
          <a:p>
            <a:pPr marL="0" marR="0" lvl="0" indent="0" algn="l" rtl="0">
              <a:spcBef>
                <a:spcPts val="0"/>
              </a:spcBef>
              <a:spcAft>
                <a:spcPts val="0"/>
              </a:spcAft>
              <a:buNone/>
            </a:pPr>
            <a:endParaRPr sz="1200">
              <a:solidFill>
                <a:schemeClr val="dk1"/>
              </a:solidFill>
              <a:latin typeface="Open Sans"/>
              <a:ea typeface="Open Sans"/>
              <a:cs typeface="Open Sans"/>
              <a:sym typeface="Open Sans"/>
            </a:endParaRPr>
          </a:p>
          <a:p>
            <a:pPr marL="457200" marR="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BFB7C6"/>
            </a:gs>
            <a:gs pos="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Shape 256"/>
        <p:cNvGrpSpPr/>
        <p:nvPr/>
      </p:nvGrpSpPr>
      <p:grpSpPr>
        <a:xfrm>
          <a:off x="0" y="0"/>
          <a:ext cx="0" cy="0"/>
          <a:chOff x="0" y="0"/>
          <a:chExt cx="0" cy="0"/>
        </a:xfrm>
      </p:grpSpPr>
      <p:sp>
        <p:nvSpPr>
          <p:cNvPr id="257" name="Google Shape;257;p7"/>
          <p:cNvSpPr txBox="1">
            <a:spLocks noGrp="1"/>
          </p:cNvSpPr>
          <p:nvPr>
            <p:ph type="title"/>
          </p:nvPr>
        </p:nvSpPr>
        <p:spPr>
          <a:xfrm>
            <a:off x="700087" y="909638"/>
            <a:ext cx="10691813" cy="8101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400"/>
              <a:buFont typeface="Open Sans"/>
              <a:buNone/>
            </a:pPr>
            <a:r>
              <a:rPr lang="en-US" sz="4400"/>
              <a:t>PROJECT OBJECTIVES</a:t>
            </a:r>
            <a:endParaRPr/>
          </a:p>
        </p:txBody>
      </p:sp>
      <p:sp>
        <p:nvSpPr>
          <p:cNvPr id="258" name="Google Shape;258;p7"/>
          <p:cNvSpPr txBox="1">
            <a:spLocks noGrp="1"/>
          </p:cNvSpPr>
          <p:nvPr>
            <p:ph type="body" idx="1"/>
          </p:nvPr>
        </p:nvSpPr>
        <p:spPr>
          <a:xfrm>
            <a:off x="821465" y="1719830"/>
            <a:ext cx="10570433" cy="52676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4"/>
              </a:buClr>
              <a:buSzPts val="2000"/>
              <a:buNone/>
            </a:pPr>
            <a:r>
              <a:rPr lang="en-US"/>
              <a:t>The Model</a:t>
            </a:r>
            <a:endParaRPr/>
          </a:p>
        </p:txBody>
      </p:sp>
      <p:sp>
        <p:nvSpPr>
          <p:cNvPr id="259" name="Google Shape;259;p7"/>
          <p:cNvSpPr txBox="1">
            <a:spLocks noGrp="1"/>
          </p:cNvSpPr>
          <p:nvPr>
            <p:ph type="body" idx="2"/>
          </p:nvPr>
        </p:nvSpPr>
        <p:spPr>
          <a:xfrm>
            <a:off x="821463" y="2246597"/>
            <a:ext cx="10570433" cy="35829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sz="2400">
                <a:latin typeface="Open Sans"/>
                <a:ea typeface="Open Sans"/>
                <a:cs typeface="Open Sans"/>
                <a:sym typeface="Open Sans"/>
              </a:rPr>
              <a:t>Create a Linear Regression model based on the Premier League’s last five years’ worth of gameplay statistics. Ideally, this model will consider some of the previously mentioned metrics. </a:t>
            </a:r>
            <a:endParaRPr/>
          </a:p>
          <a:p>
            <a:pPr marL="0" lvl="0" indent="0" algn="l" rtl="0">
              <a:lnSpc>
                <a:spcPct val="100000"/>
              </a:lnSpc>
              <a:spcBef>
                <a:spcPts val="1000"/>
              </a:spcBef>
              <a:spcAft>
                <a:spcPts val="0"/>
              </a:spcAft>
              <a:buClr>
                <a:schemeClr val="dk1"/>
              </a:buClr>
              <a:buSzPts val="2400"/>
              <a:buNone/>
            </a:pPr>
            <a:r>
              <a:rPr lang="en-US" sz="2400">
                <a:latin typeface="Open Sans"/>
                <a:ea typeface="Open Sans"/>
                <a:cs typeface="Open Sans"/>
                <a:sym typeface="Open Sans"/>
              </a:rPr>
              <a:t>Then apply the Random Forest model to create a matrix of predicted results for the 2022 season. This should provide enough information to determine the expected league standings for each team. </a:t>
            </a:r>
            <a:endParaRPr/>
          </a:p>
          <a:p>
            <a:pPr marL="0" lvl="0" indent="0" algn="l" rtl="0">
              <a:lnSpc>
                <a:spcPct val="100000"/>
              </a:lnSpc>
              <a:spcBef>
                <a:spcPts val="100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260" name="Google Shape;260;p7"/>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61" name="Google Shape;261;p7"/>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rgbClr val="B6CEB0"/>
            </a:gs>
            <a:gs pos="100000">
              <a:srgbClr val="91C597"/>
            </a:gs>
          </a:gsLst>
          <a:path path="circle">
            <a:fillToRect l="50000" t="-80000" r="50000" b="180000"/>
          </a:path>
          <a:tileRect/>
        </a:gradFill>
        <a:effectLst/>
      </p:bgPr>
    </p:bg>
    <p:spTree>
      <p:nvGrpSpPr>
        <p:cNvPr id="1" name="Shape 266"/>
        <p:cNvGrpSpPr/>
        <p:nvPr/>
      </p:nvGrpSpPr>
      <p:grpSpPr>
        <a:xfrm>
          <a:off x="0" y="0"/>
          <a:ext cx="0" cy="0"/>
          <a:chOff x="0" y="0"/>
          <a:chExt cx="0" cy="0"/>
        </a:xfrm>
      </p:grpSpPr>
      <p:sp>
        <p:nvSpPr>
          <p:cNvPr id="267" name="Google Shape;267;p8"/>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r>
              <a:rPr lang="en-US"/>
              <a:t>SOURCES AND DATABASE</a:t>
            </a:r>
            <a:endParaRPr/>
          </a:p>
        </p:txBody>
      </p:sp>
      <p:sp>
        <p:nvSpPr>
          <p:cNvPr id="269" name="Google Shape;269;p8"/>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70" name="Google Shape;270;p8"/>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271" name="Google Shape;271;p8"/>
          <p:cNvPicPr preferRelativeResize="0"/>
          <p:nvPr/>
        </p:nvPicPr>
        <p:blipFill rotWithShape="1">
          <a:blip r:embed="rId3">
            <a:alphaModFix/>
          </a:blip>
          <a:srcRect/>
          <a:stretch/>
        </p:blipFill>
        <p:spPr>
          <a:xfrm>
            <a:off x="750316" y="888999"/>
            <a:ext cx="4504794" cy="2645329"/>
          </a:xfrm>
          <a:prstGeom prst="rect">
            <a:avLst/>
          </a:prstGeom>
          <a:noFill/>
          <a:ln>
            <a:noFill/>
          </a:ln>
        </p:spPr>
      </p:pic>
      <p:sp>
        <p:nvSpPr>
          <p:cNvPr id="272" name="Google Shape;272;p8"/>
          <p:cNvSpPr txBox="1"/>
          <p:nvPr/>
        </p:nvSpPr>
        <p:spPr>
          <a:xfrm>
            <a:off x="5506497" y="1507253"/>
            <a:ext cx="591349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Most of the data was pulled from the FBREF section of the sports statistic website Sports Reference.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The website can filter by various league, player, and team criteria; exported as a CSV file for easy analysis.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For the purposes of this project, the range of data used was for the seasons spanning 2017 to 2022.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Lustria"/>
              <a:ea typeface="Lustria"/>
              <a:cs typeface="Lustria"/>
              <a:sym typeface="Lustria"/>
            </a:endParaRPr>
          </a:p>
        </p:txBody>
      </p:sp>
      <p:pic>
        <p:nvPicPr>
          <p:cNvPr id="1026" name="Picture 2">
            <a:extLst>
              <a:ext uri="{FF2B5EF4-FFF2-40B4-BE49-F238E27FC236}">
                <a16:creationId xmlns:a16="http://schemas.microsoft.com/office/drawing/2014/main" id="{19A311CB-8F62-E22D-41D6-F5604F680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17" y="3846867"/>
            <a:ext cx="5345683" cy="25094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9"/>
          <p:cNvSpPr txBox="1">
            <a:spLocks noGrp="1"/>
          </p:cNvSpPr>
          <p:nvPr>
            <p:ph type="title"/>
          </p:nvPr>
        </p:nvSpPr>
        <p:spPr>
          <a:xfrm>
            <a:off x="695325" y="888999"/>
            <a:ext cx="10798176" cy="1051914"/>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4000"/>
              <a:buFont typeface="Open Sans"/>
              <a:buNone/>
            </a:pPr>
            <a:endParaRPr/>
          </a:p>
        </p:txBody>
      </p:sp>
      <p:sp>
        <p:nvSpPr>
          <p:cNvPr id="278" name="Google Shape;278;p9"/>
          <p:cNvSpPr txBox="1">
            <a:spLocks noGrp="1"/>
          </p:cNvSpPr>
          <p:nvPr>
            <p:ph type="body" idx="1"/>
          </p:nvPr>
        </p:nvSpPr>
        <p:spPr>
          <a:xfrm>
            <a:off x="1762875" y="2386654"/>
            <a:ext cx="8663075" cy="331089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2000"/>
              <a:buNone/>
            </a:pPr>
            <a:endParaRPr/>
          </a:p>
        </p:txBody>
      </p:sp>
      <p:sp>
        <p:nvSpPr>
          <p:cNvPr id="279" name="Google Shape;279;p9"/>
          <p:cNvSpPr txBox="1">
            <a:spLocks noGrp="1"/>
          </p:cNvSpPr>
          <p:nvPr>
            <p:ph type="ftr" idx="11"/>
          </p:nvPr>
        </p:nvSpPr>
        <p:spPr>
          <a:xfrm>
            <a:off x="715383" y="6356350"/>
            <a:ext cx="4539727"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PREMIER LEAGUE PREDICTIVE ANALYSIS</a:t>
            </a:r>
            <a:endParaRPr/>
          </a:p>
        </p:txBody>
      </p:sp>
      <p:sp>
        <p:nvSpPr>
          <p:cNvPr id="280" name="Google Shape;280;p9"/>
          <p:cNvSpPr txBox="1">
            <a:spLocks noGrp="1"/>
          </p:cNvSpPr>
          <p:nvPr>
            <p:ph type="dt" idx="10"/>
          </p:nvPr>
        </p:nvSpPr>
        <p:spPr>
          <a:xfrm>
            <a:off x="8369448" y="6356350"/>
            <a:ext cx="259259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09/14/2022</a:t>
            </a:r>
            <a:endParaRPr/>
          </a:p>
        </p:txBody>
      </p:sp>
      <p:pic>
        <p:nvPicPr>
          <p:cNvPr id="281" name="Google Shape;281;p9"/>
          <p:cNvPicPr preferRelativeResize="0"/>
          <p:nvPr/>
        </p:nvPicPr>
        <p:blipFill rotWithShape="1">
          <a:blip r:embed="rId3">
            <a:alphaModFix/>
          </a:blip>
          <a:srcRect/>
          <a:stretch/>
        </p:blipFill>
        <p:spPr>
          <a:xfrm>
            <a:off x="1"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1178</Words>
  <Application>Microsoft Office PowerPoint</Application>
  <PresentationFormat>Widescreen</PresentationFormat>
  <Paragraphs>229</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Average</vt:lpstr>
      <vt:lpstr>Lustria</vt:lpstr>
      <vt:lpstr>Oswald</vt:lpstr>
      <vt:lpstr>PT Serif</vt:lpstr>
      <vt:lpstr>Open Sans</vt:lpstr>
      <vt:lpstr>Arial</vt:lpstr>
      <vt:lpstr>Calibri</vt:lpstr>
      <vt:lpstr>ChronicleVTI</vt:lpstr>
      <vt:lpstr>Slate</vt:lpstr>
      <vt:lpstr>PREMIER LEAGUE PREDICTIVE ANALYSIS</vt:lpstr>
      <vt:lpstr>TEAM</vt:lpstr>
      <vt:lpstr>PROJECT OVERVIEW</vt:lpstr>
      <vt:lpstr>THESIS  CAN WE LOOK AT THE PAST 5 YEARS OF PREMIER LEAGUE DATA AND PREDICT THIS YEAR’S RESULTS? </vt:lpstr>
      <vt:lpstr>GEOGRAPHIC LOCATION OF TEAMS </vt:lpstr>
      <vt:lpstr>METRICS CONSIDERED  </vt:lpstr>
      <vt:lpstr>PROJECT OBJECTIVES</vt:lpstr>
      <vt:lpstr>SOURCES AND DATABASE</vt:lpstr>
      <vt:lpstr>PowerPoint Presentation</vt:lpstr>
      <vt:lpstr>CLEANING, COLLATING, AND INTERPRETING</vt:lpstr>
      <vt:lpstr>PowerPoint Presentation</vt:lpstr>
      <vt:lpstr>Machine Learning: Examining  Ranking using Linear Regression  - We examined the relationship between the ranking of each team with data gathered over the last 5 seasons from the EPL from FBref.com.   - We looked at Ranking versus Wins, Losses, Draws, Goals Allowed(GA), Goals For (GF), Goal Difference(GD), Expected Goals(xG), Expected Goals Allowed(xGA), and Attendance to find which variable have the strongest correlation to determining a championship winning soccer team based on the data we have.</vt:lpstr>
      <vt:lpstr>Linear Regression: Best Models vs Rank                       Wins vs Rank. The correlation coefficient is 0.862099963778365 Goal Difference. The correlation coefficient is 0.8528223298536282.</vt:lpstr>
      <vt:lpstr>Linear Regression: Worst Performing vs Rank       Draws vs Rank. The correlation coefficient is 0.055343155643351016. Attendance vs. Rank. The correlation coefficient is 0.15846314148638874.  </vt:lpstr>
      <vt:lpstr>Relationship between Wins, Losses, and Points</vt:lpstr>
      <vt:lpstr>Relationship between Draws, Attendance, and Points</vt:lpstr>
      <vt:lpstr>Relationship between Goals Scored, Goals Allowed, and Points</vt:lpstr>
      <vt:lpstr>RESULTS FROM THE MODEL </vt:lpstr>
      <vt:lpstr>RESULTS FROM THE MODEL </vt:lpstr>
      <vt:lpstr>MULTIPLE LINEAR REGRESSION</vt:lpstr>
      <vt:lpstr>RANDOM FOREST</vt:lpstr>
      <vt:lpstr>RANDOM FOREST</vt:lpstr>
      <vt:lpstr>RESULTS FROM THE MODEL</vt:lpstr>
      <vt:lpstr>Taking a Closer Look  </vt:lpstr>
      <vt:lpstr>Challenges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 LEAGUE PREDICTIVE ANALYSIS</dc:title>
  <dc:creator>Parker Jones</dc:creator>
  <cp:lastModifiedBy>kwasi sefah</cp:lastModifiedBy>
  <cp:revision>8</cp:revision>
  <dcterms:created xsi:type="dcterms:W3CDTF">2022-09-09T22:09:30Z</dcterms:created>
  <dcterms:modified xsi:type="dcterms:W3CDTF">2022-09-15T00:59:48Z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